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91" r:id="rId3"/>
    <p:sldId id="392" r:id="rId4"/>
    <p:sldId id="393" r:id="rId5"/>
    <p:sldId id="408" r:id="rId6"/>
    <p:sldId id="394" r:id="rId7"/>
    <p:sldId id="409"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8980" autoAdjust="0"/>
  </p:normalViewPr>
  <p:slideViewPr>
    <p:cSldViewPr snapToGrid="0" showGuides="1">
      <p:cViewPr varScale="1">
        <p:scale>
          <a:sx n="100" d="100"/>
          <a:sy n="100" d="100"/>
        </p:scale>
        <p:origin x="1584" y="160"/>
      </p:cViewPr>
      <p:guideLst>
        <p:guide orient="horz" pos="1800"/>
        <p:guide pos="2952"/>
        <p:guide pos="475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What</a:t>
            </a:r>
            <a:r>
              <a:rPr lang="es-ES" dirty="0"/>
              <a:t> </a:t>
            </a:r>
            <a:r>
              <a:rPr lang="es-ES" dirty="0" err="1"/>
              <a:t>this</a:t>
            </a:r>
            <a:r>
              <a:rPr lang="es-ES" dirty="0"/>
              <a:t> </a:t>
            </a:r>
            <a:r>
              <a:rPr lang="es-ES" dirty="0" err="1"/>
              <a:t>principle</a:t>
            </a:r>
            <a:r>
              <a:rPr lang="es-ES" dirty="0"/>
              <a:t> </a:t>
            </a:r>
            <a:r>
              <a:rPr lang="es-ES" dirty="0" err="1"/>
              <a:t>represents</a:t>
            </a:r>
            <a:r>
              <a:rPr lang="es-ES" dirty="0"/>
              <a:t> in </a:t>
            </a:r>
            <a:r>
              <a:rPr lang="es-ES" dirty="0" err="1"/>
              <a:t>practice</a:t>
            </a:r>
            <a:r>
              <a:rPr lang="es-ES" dirty="0"/>
              <a:t> </a:t>
            </a:r>
            <a:r>
              <a:rPr lang="es-ES" dirty="0" err="1"/>
              <a:t>is</a:t>
            </a:r>
            <a:r>
              <a:rPr lang="es-ES" dirty="0"/>
              <a:t> </a:t>
            </a:r>
            <a:r>
              <a:rPr lang="es-ES" dirty="0" err="1"/>
              <a:t>the</a:t>
            </a:r>
            <a:r>
              <a:rPr lang="es-ES" dirty="0"/>
              <a:t> </a:t>
            </a:r>
            <a:r>
              <a:rPr lang="es-ES" dirty="0" err="1"/>
              <a:t>ability</a:t>
            </a:r>
            <a:r>
              <a:rPr lang="es-ES" dirty="0"/>
              <a:t> </a:t>
            </a:r>
            <a:r>
              <a:rPr lang="es-ES" dirty="0" err="1"/>
              <a:t>of</a:t>
            </a:r>
            <a:r>
              <a:rPr lang="es-ES" dirty="0"/>
              <a:t> DHIS2 </a:t>
            </a:r>
            <a:r>
              <a:rPr lang="es-ES" dirty="0" err="1"/>
              <a:t>to</a:t>
            </a:r>
            <a:r>
              <a:rPr lang="es-ES" dirty="0"/>
              <a:t> </a:t>
            </a:r>
            <a:r>
              <a:rPr lang="es-ES" dirty="0" err="1"/>
              <a:t>collect</a:t>
            </a:r>
            <a:r>
              <a:rPr lang="es-ES" dirty="0"/>
              <a:t> and store data </a:t>
            </a:r>
            <a:r>
              <a:rPr lang="es-ES" dirty="0" err="1"/>
              <a:t>from</a:t>
            </a:r>
            <a:r>
              <a:rPr lang="es-ES" dirty="0"/>
              <a:t> </a:t>
            </a:r>
            <a:r>
              <a:rPr lang="es-ES" dirty="0" err="1"/>
              <a:t>multiple</a:t>
            </a:r>
            <a:r>
              <a:rPr lang="es-ES" dirty="0"/>
              <a:t> data </a:t>
            </a:r>
            <a:r>
              <a:rPr lang="es-ES" dirty="0" err="1"/>
              <a:t>sources</a:t>
            </a:r>
            <a:r>
              <a:rPr lang="es-ES" dirty="0"/>
              <a:t>.</a:t>
            </a:r>
          </a:p>
        </p:txBody>
      </p:sp>
    </p:spTree>
    <p:extLst>
      <p:ext uri="{BB962C8B-B14F-4D97-AF65-F5344CB8AC3E}">
        <p14:creationId xmlns:p14="http://schemas.microsoft.com/office/powerpoint/2010/main" val="105356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a:t>In a </a:t>
            </a:r>
            <a:r>
              <a:rPr lang="es-ES" dirty="0" err="1"/>
              <a:t>health</a:t>
            </a:r>
            <a:r>
              <a:rPr lang="es-ES" dirty="0"/>
              <a:t> </a:t>
            </a:r>
            <a:r>
              <a:rPr lang="es-ES" dirty="0" err="1"/>
              <a:t>system</a:t>
            </a:r>
            <a:r>
              <a:rPr lang="es-ES" dirty="0"/>
              <a:t>, </a:t>
            </a:r>
            <a:r>
              <a:rPr lang="es-ES" dirty="0" err="1"/>
              <a:t>this</a:t>
            </a:r>
            <a:r>
              <a:rPr lang="es-ES" dirty="0"/>
              <a:t> can </a:t>
            </a:r>
            <a:r>
              <a:rPr lang="es-ES" dirty="0" err="1"/>
              <a:t>include</a:t>
            </a:r>
            <a:r>
              <a:rPr lang="es-ES" dirty="0"/>
              <a:t> data </a:t>
            </a:r>
            <a:r>
              <a:rPr lang="es-ES" dirty="0" err="1"/>
              <a:t>from</a:t>
            </a:r>
            <a:r>
              <a:rPr lang="es-ES" dirty="0"/>
              <a:t> </a:t>
            </a:r>
            <a:r>
              <a:rPr lang="es-ES" dirty="0" err="1"/>
              <a:t>multiple</a:t>
            </a:r>
            <a:r>
              <a:rPr lang="es-ES" dirty="0"/>
              <a:t> </a:t>
            </a:r>
            <a:r>
              <a:rPr lang="es-ES" dirty="0" err="1"/>
              <a:t>health</a:t>
            </a:r>
            <a:r>
              <a:rPr lang="es-ES" dirty="0"/>
              <a:t> </a:t>
            </a:r>
            <a:r>
              <a:rPr lang="es-ES" dirty="0" err="1"/>
              <a:t>programs</a:t>
            </a:r>
            <a:r>
              <a:rPr lang="es-ES" dirty="0"/>
              <a:t>, </a:t>
            </a:r>
            <a:r>
              <a:rPr lang="es-ES" dirty="0" err="1"/>
              <a:t>capturing</a:t>
            </a:r>
            <a:r>
              <a:rPr lang="es-ES" dirty="0"/>
              <a:t> </a:t>
            </a:r>
            <a:r>
              <a:rPr lang="es-ES" dirty="0" err="1"/>
              <a:t>their</a:t>
            </a:r>
            <a:r>
              <a:rPr lang="es-ES" dirty="0"/>
              <a:t> data </a:t>
            </a:r>
            <a:r>
              <a:rPr lang="es-ES" dirty="0" err="1"/>
              <a:t>directly</a:t>
            </a:r>
            <a:r>
              <a:rPr lang="es-ES" dirty="0"/>
              <a:t> </a:t>
            </a:r>
            <a:r>
              <a:rPr lang="es-ES" dirty="0" err="1"/>
              <a:t>through</a:t>
            </a:r>
            <a:r>
              <a:rPr lang="es-ES" dirty="0"/>
              <a:t> DHIS2. Data </a:t>
            </a:r>
            <a:r>
              <a:rPr lang="es-ES" dirty="0" err="1"/>
              <a:t>from</a:t>
            </a:r>
            <a:r>
              <a:rPr lang="es-ES" dirty="0"/>
              <a:t> </a:t>
            </a:r>
            <a:r>
              <a:rPr lang="es-ES" dirty="0" err="1"/>
              <a:t>other</a:t>
            </a:r>
            <a:r>
              <a:rPr lang="es-ES" dirty="0"/>
              <a:t> </a:t>
            </a:r>
            <a:r>
              <a:rPr lang="es-ES" dirty="0" err="1"/>
              <a:t>sources</a:t>
            </a:r>
            <a:r>
              <a:rPr lang="es-ES" dirty="0"/>
              <a:t>, </a:t>
            </a:r>
            <a:r>
              <a:rPr lang="es-ES" dirty="0" err="1"/>
              <a:t>such</a:t>
            </a:r>
            <a:r>
              <a:rPr lang="es-ES" dirty="0"/>
              <a:t> as </a:t>
            </a:r>
            <a:r>
              <a:rPr lang="es-ES" dirty="0" err="1"/>
              <a:t>surveys</a:t>
            </a:r>
            <a:r>
              <a:rPr lang="es-ES" dirty="0"/>
              <a:t> </a:t>
            </a:r>
            <a:r>
              <a:rPr lang="es-ES" dirty="0" err="1"/>
              <a:t>or</a:t>
            </a:r>
            <a:r>
              <a:rPr lang="es-ES" dirty="0"/>
              <a:t> </a:t>
            </a:r>
            <a:r>
              <a:rPr lang="es-ES" dirty="0" err="1"/>
              <a:t>census</a:t>
            </a:r>
            <a:r>
              <a:rPr lang="es-ES" dirty="0"/>
              <a:t> data </a:t>
            </a:r>
            <a:r>
              <a:rPr lang="es-ES" dirty="0" err="1"/>
              <a:t>on</a:t>
            </a:r>
            <a:r>
              <a:rPr lang="es-ES" dirty="0"/>
              <a:t> </a:t>
            </a:r>
            <a:r>
              <a:rPr lang="es-ES" dirty="0" err="1"/>
              <a:t>population</a:t>
            </a:r>
            <a:r>
              <a:rPr lang="es-ES" dirty="0"/>
              <a:t> </a:t>
            </a:r>
            <a:r>
              <a:rPr lang="es-ES" dirty="0" err="1"/>
              <a:t>or</a:t>
            </a:r>
            <a:r>
              <a:rPr lang="es-ES" dirty="0"/>
              <a:t> data </a:t>
            </a:r>
            <a:r>
              <a:rPr lang="es-ES" dirty="0" err="1"/>
              <a:t>from</a:t>
            </a:r>
            <a:r>
              <a:rPr lang="es-ES" dirty="0"/>
              <a:t> </a:t>
            </a:r>
            <a:r>
              <a:rPr lang="es-ES" dirty="0" err="1"/>
              <a:t>other</a:t>
            </a:r>
            <a:r>
              <a:rPr lang="es-ES" dirty="0"/>
              <a:t> </a:t>
            </a:r>
            <a:r>
              <a:rPr lang="es-ES" dirty="0" err="1"/>
              <a:t>systems</a:t>
            </a:r>
            <a:r>
              <a:rPr lang="es-ES" dirty="0"/>
              <a:t>, </a:t>
            </a:r>
            <a:r>
              <a:rPr lang="es-ES" dirty="0" err="1"/>
              <a:t>such</a:t>
            </a:r>
            <a:r>
              <a:rPr lang="es-ES" dirty="0"/>
              <a:t> as </a:t>
            </a:r>
            <a:r>
              <a:rPr lang="es-ES" dirty="0" err="1"/>
              <a:t>the</a:t>
            </a:r>
            <a:r>
              <a:rPr lang="es-ES" dirty="0"/>
              <a:t> </a:t>
            </a:r>
            <a:r>
              <a:rPr lang="es-ES" dirty="0" err="1"/>
              <a:t>number</a:t>
            </a:r>
            <a:r>
              <a:rPr lang="es-ES" dirty="0"/>
              <a:t> </a:t>
            </a:r>
            <a:r>
              <a:rPr lang="es-ES" dirty="0" err="1"/>
              <a:t>of</a:t>
            </a:r>
            <a:r>
              <a:rPr lang="es-ES" dirty="0"/>
              <a:t> staff in a </a:t>
            </a:r>
            <a:r>
              <a:rPr lang="es-ES" dirty="0" err="1"/>
              <a:t>facility</a:t>
            </a:r>
            <a:r>
              <a:rPr lang="es-ES" dirty="0"/>
              <a:t> </a:t>
            </a:r>
            <a:r>
              <a:rPr lang="es-ES" dirty="0" err="1"/>
              <a:t>or</a:t>
            </a:r>
            <a:r>
              <a:rPr lang="es-ES" dirty="0"/>
              <a:t> </a:t>
            </a:r>
            <a:r>
              <a:rPr lang="es-ES" dirty="0" err="1"/>
              <a:t>school</a:t>
            </a:r>
            <a:r>
              <a:rPr lang="es-ES" dirty="0"/>
              <a:t>.</a:t>
            </a:r>
          </a:p>
        </p:txBody>
      </p:sp>
    </p:spTree>
    <p:extLst>
      <p:ext uri="{BB962C8B-B14F-4D97-AF65-F5344CB8AC3E}">
        <p14:creationId xmlns:p14="http://schemas.microsoft.com/office/powerpoint/2010/main" val="3410917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These</a:t>
            </a:r>
            <a:r>
              <a:rPr lang="es-ES" dirty="0"/>
              <a:t> can </a:t>
            </a:r>
            <a:r>
              <a:rPr lang="es-ES" dirty="0" err="1"/>
              <a:t>all</a:t>
            </a:r>
            <a:r>
              <a:rPr lang="es-ES" dirty="0"/>
              <a:t> be </a:t>
            </a:r>
            <a:r>
              <a:rPr lang="es-ES" dirty="0" err="1"/>
              <a:t>brought</a:t>
            </a:r>
            <a:r>
              <a:rPr lang="es-ES" dirty="0"/>
              <a:t> </a:t>
            </a:r>
            <a:r>
              <a:rPr lang="es-ES" dirty="0" err="1"/>
              <a:t>together</a:t>
            </a:r>
            <a:r>
              <a:rPr lang="es-ES" dirty="0"/>
              <a:t> in DHIS2 </a:t>
            </a:r>
            <a:r>
              <a:rPr lang="es-ES" dirty="0" err="1"/>
              <a:t>to</a:t>
            </a:r>
            <a:r>
              <a:rPr lang="es-ES" dirty="0"/>
              <a:t> </a:t>
            </a:r>
            <a:r>
              <a:rPr lang="es-ES" dirty="0" err="1"/>
              <a:t>allow</a:t>
            </a:r>
            <a:r>
              <a:rPr lang="es-ES" dirty="0"/>
              <a:t> </a:t>
            </a:r>
            <a:r>
              <a:rPr lang="es-ES" dirty="0" err="1"/>
              <a:t>for</a:t>
            </a:r>
            <a:r>
              <a:rPr lang="es-ES" dirty="0"/>
              <a:t> data </a:t>
            </a:r>
            <a:r>
              <a:rPr lang="es-ES" dirty="0" err="1"/>
              <a:t>triangulation</a:t>
            </a:r>
            <a:r>
              <a:rPr lang="es-ES" dirty="0"/>
              <a:t> and </a:t>
            </a:r>
            <a:r>
              <a:rPr lang="es-ES" dirty="0" err="1"/>
              <a:t>the</a:t>
            </a:r>
            <a:r>
              <a:rPr lang="es-ES" dirty="0"/>
              <a:t> </a:t>
            </a:r>
            <a:r>
              <a:rPr lang="es-ES" dirty="0" err="1"/>
              <a:t>creation</a:t>
            </a:r>
            <a:r>
              <a:rPr lang="es-ES" dirty="0"/>
              <a:t> </a:t>
            </a:r>
            <a:r>
              <a:rPr lang="es-ES" dirty="0" err="1"/>
              <a:t>of</a:t>
            </a:r>
            <a:r>
              <a:rPr lang="es-ES" dirty="0"/>
              <a:t> </a:t>
            </a:r>
            <a:r>
              <a:rPr lang="es-ES" dirty="0" err="1"/>
              <a:t>indicators</a:t>
            </a:r>
            <a:r>
              <a:rPr lang="es-ES" dirty="0"/>
              <a:t> </a:t>
            </a:r>
            <a:r>
              <a:rPr lang="es-ES" dirty="0" err="1"/>
              <a:t>based</a:t>
            </a:r>
            <a:r>
              <a:rPr lang="es-ES" dirty="0"/>
              <a:t> </a:t>
            </a:r>
            <a:r>
              <a:rPr lang="es-ES" dirty="0" err="1"/>
              <a:t>on</a:t>
            </a:r>
            <a:r>
              <a:rPr lang="es-ES" dirty="0"/>
              <a:t> data </a:t>
            </a:r>
            <a:r>
              <a:rPr lang="es-ES" dirty="0" err="1"/>
              <a:t>from</a:t>
            </a:r>
            <a:r>
              <a:rPr lang="es-ES" dirty="0"/>
              <a:t> </a:t>
            </a:r>
            <a:r>
              <a:rPr lang="es-ES" dirty="0" err="1"/>
              <a:t>multiple</a:t>
            </a:r>
            <a:r>
              <a:rPr lang="es-ES" dirty="0"/>
              <a:t> </a:t>
            </a:r>
            <a:r>
              <a:rPr lang="es-ES" dirty="0" err="1"/>
              <a:t>sources</a:t>
            </a:r>
            <a:r>
              <a:rPr lang="es-ES" dirty="0"/>
              <a:t>.</a:t>
            </a:r>
          </a:p>
        </p:txBody>
      </p:sp>
    </p:spTree>
    <p:extLst>
      <p:ext uri="{BB962C8B-B14F-4D97-AF65-F5344CB8AC3E}">
        <p14:creationId xmlns:p14="http://schemas.microsoft.com/office/powerpoint/2010/main" val="251517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Using</a:t>
            </a:r>
            <a:r>
              <a:rPr lang="es-ES" dirty="0"/>
              <a:t> </a:t>
            </a:r>
            <a:r>
              <a:rPr lang="es-ES" dirty="0" err="1"/>
              <a:t>the</a:t>
            </a:r>
            <a:r>
              <a:rPr lang="es-ES" dirty="0"/>
              <a:t> data </a:t>
            </a:r>
            <a:r>
              <a:rPr lang="es-ES" dirty="0" err="1"/>
              <a:t>from</a:t>
            </a:r>
            <a:r>
              <a:rPr lang="es-ES" dirty="0"/>
              <a:t> </a:t>
            </a:r>
            <a:r>
              <a:rPr lang="es-ES" dirty="0" err="1"/>
              <a:t>multiple</a:t>
            </a:r>
            <a:r>
              <a:rPr lang="es-ES" dirty="0"/>
              <a:t> </a:t>
            </a:r>
            <a:r>
              <a:rPr lang="es-ES" dirty="0" err="1"/>
              <a:t>sources</a:t>
            </a:r>
            <a:r>
              <a:rPr lang="es-ES" dirty="0"/>
              <a:t>, </a:t>
            </a:r>
            <a:r>
              <a:rPr lang="es-ES" dirty="0" err="1"/>
              <a:t>reports</a:t>
            </a:r>
            <a:r>
              <a:rPr lang="es-ES" dirty="0"/>
              <a:t> can be </a:t>
            </a:r>
            <a:r>
              <a:rPr lang="es-ES" dirty="0" err="1"/>
              <a:t>assembled</a:t>
            </a:r>
            <a:r>
              <a:rPr lang="es-ES" dirty="0"/>
              <a:t> in </a:t>
            </a:r>
            <a:r>
              <a:rPr lang="es-ES" dirty="0" err="1"/>
              <a:t>many</a:t>
            </a:r>
            <a:r>
              <a:rPr lang="es-ES" dirty="0"/>
              <a:t> </a:t>
            </a:r>
            <a:r>
              <a:rPr lang="es-ES" dirty="0" err="1"/>
              <a:t>different</a:t>
            </a:r>
            <a:r>
              <a:rPr lang="es-ES" dirty="0"/>
              <a:t> </a:t>
            </a:r>
            <a:r>
              <a:rPr lang="es-ES" dirty="0" err="1"/>
              <a:t>formats</a:t>
            </a:r>
            <a:r>
              <a:rPr lang="es-ES" dirty="0"/>
              <a:t> and do </a:t>
            </a:r>
            <a:r>
              <a:rPr lang="es-ES" dirty="0" err="1"/>
              <a:t>not</a:t>
            </a:r>
            <a:r>
              <a:rPr lang="es-ES" dirty="0"/>
              <a:t> </a:t>
            </a:r>
            <a:r>
              <a:rPr lang="es-ES" dirty="0" err="1"/>
              <a:t>have</a:t>
            </a:r>
            <a:r>
              <a:rPr lang="es-ES" dirty="0"/>
              <a:t> </a:t>
            </a:r>
            <a:r>
              <a:rPr lang="es-ES" dirty="0" err="1"/>
              <a:t>to</a:t>
            </a:r>
            <a:r>
              <a:rPr lang="es-ES" dirty="0"/>
              <a:t> be </a:t>
            </a:r>
            <a:r>
              <a:rPr lang="es-ES" dirty="0" err="1"/>
              <a:t>linked</a:t>
            </a:r>
            <a:r>
              <a:rPr lang="es-ES" dirty="0"/>
              <a:t> </a:t>
            </a:r>
            <a:r>
              <a:rPr lang="es-ES" dirty="0" err="1"/>
              <a:t>to</a:t>
            </a:r>
            <a:r>
              <a:rPr lang="es-ES" dirty="0"/>
              <a:t> </a:t>
            </a:r>
            <a:r>
              <a:rPr lang="es-ES" dirty="0" err="1"/>
              <a:t>any</a:t>
            </a:r>
            <a:r>
              <a:rPr lang="es-ES" dirty="0"/>
              <a:t> single data </a:t>
            </a:r>
            <a:r>
              <a:rPr lang="es-ES" dirty="0" err="1"/>
              <a:t>collection</a:t>
            </a:r>
            <a:r>
              <a:rPr lang="es-ES" dirty="0"/>
              <a:t> </a:t>
            </a:r>
            <a:r>
              <a:rPr lang="es-ES" dirty="0" err="1"/>
              <a:t>mechanism</a:t>
            </a:r>
            <a:r>
              <a:rPr lang="es-ES" dirty="0"/>
              <a:t>, </a:t>
            </a:r>
            <a:r>
              <a:rPr lang="es-ES" dirty="0" err="1"/>
              <a:t>form</a:t>
            </a:r>
            <a:r>
              <a:rPr lang="es-ES" dirty="0"/>
              <a:t> </a:t>
            </a:r>
            <a:r>
              <a:rPr lang="es-ES" dirty="0" err="1"/>
              <a:t>or</a:t>
            </a:r>
            <a:r>
              <a:rPr lang="es-ES" dirty="0"/>
              <a:t> </a:t>
            </a:r>
            <a:r>
              <a:rPr lang="es-ES" dirty="0" err="1"/>
              <a:t>system</a:t>
            </a:r>
            <a:r>
              <a:rPr lang="es-ES" dirty="0"/>
              <a:t>.</a:t>
            </a:r>
          </a:p>
        </p:txBody>
      </p:sp>
    </p:spTree>
    <p:extLst>
      <p:ext uri="{BB962C8B-B14F-4D97-AF65-F5344CB8AC3E}">
        <p14:creationId xmlns:p14="http://schemas.microsoft.com/office/powerpoint/2010/main" val="3753774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a:t>In </a:t>
            </a:r>
            <a:r>
              <a:rPr lang="es-ES" dirty="0" err="1"/>
              <a:t>this</a:t>
            </a:r>
            <a:r>
              <a:rPr lang="es-ES" dirty="0"/>
              <a:t> </a:t>
            </a:r>
            <a:r>
              <a:rPr lang="es-ES" dirty="0" err="1"/>
              <a:t>way</a:t>
            </a:r>
            <a:r>
              <a:rPr lang="es-ES" dirty="0"/>
              <a:t>, DHIS2 has </a:t>
            </a:r>
            <a:r>
              <a:rPr lang="es-ES" dirty="0" err="1"/>
              <a:t>the</a:t>
            </a:r>
            <a:r>
              <a:rPr lang="es-ES" dirty="0"/>
              <a:t> </a:t>
            </a:r>
            <a:r>
              <a:rPr lang="es-ES" dirty="0" err="1"/>
              <a:t>potential</a:t>
            </a:r>
            <a:r>
              <a:rPr lang="es-ES" dirty="0"/>
              <a:t> </a:t>
            </a:r>
            <a:r>
              <a:rPr lang="es-ES" dirty="0" err="1"/>
              <a:t>to</a:t>
            </a:r>
            <a:r>
              <a:rPr lang="es-ES" dirty="0"/>
              <a:t> be a </a:t>
            </a:r>
            <a:r>
              <a:rPr lang="es-ES" dirty="0" err="1"/>
              <a:t>unified</a:t>
            </a:r>
            <a:r>
              <a:rPr lang="es-ES" dirty="0"/>
              <a:t> </a:t>
            </a:r>
            <a:r>
              <a:rPr lang="es-ES" dirty="0" err="1"/>
              <a:t>system</a:t>
            </a:r>
            <a:r>
              <a:rPr lang="es-ES" dirty="0"/>
              <a:t> </a:t>
            </a:r>
            <a:r>
              <a:rPr lang="es-ES" dirty="0" err="1"/>
              <a:t>for</a:t>
            </a:r>
            <a:r>
              <a:rPr lang="es-ES" dirty="0"/>
              <a:t> </a:t>
            </a:r>
            <a:r>
              <a:rPr lang="es-ES" dirty="0" err="1"/>
              <a:t>storage</a:t>
            </a:r>
            <a:r>
              <a:rPr lang="es-ES" dirty="0"/>
              <a:t>, </a:t>
            </a:r>
            <a:r>
              <a:rPr lang="es-ES" dirty="0" err="1"/>
              <a:t>analysis</a:t>
            </a:r>
            <a:r>
              <a:rPr lang="es-ES" dirty="0"/>
              <a:t>, and </a:t>
            </a:r>
            <a:r>
              <a:rPr lang="es-ES" dirty="0" err="1"/>
              <a:t>reporting</a:t>
            </a:r>
            <a:r>
              <a:rPr lang="es-ES" dirty="0"/>
              <a:t> </a:t>
            </a:r>
            <a:r>
              <a:rPr lang="es-ES" dirty="0" err="1"/>
              <a:t>of</a:t>
            </a:r>
            <a:r>
              <a:rPr lang="es-ES" dirty="0"/>
              <a:t> data. </a:t>
            </a:r>
            <a:r>
              <a:rPr lang="es-ES" dirty="0" err="1"/>
              <a:t>The</a:t>
            </a:r>
            <a:r>
              <a:rPr lang="es-ES" dirty="0"/>
              <a:t> </a:t>
            </a:r>
            <a:r>
              <a:rPr lang="es-ES" dirty="0" err="1"/>
              <a:t>way</a:t>
            </a:r>
            <a:r>
              <a:rPr lang="es-ES" dirty="0"/>
              <a:t> </a:t>
            </a:r>
            <a:r>
              <a:rPr lang="es-ES" dirty="0" err="1"/>
              <a:t>you</a:t>
            </a:r>
            <a:r>
              <a:rPr lang="es-ES" dirty="0"/>
              <a:t> </a:t>
            </a:r>
            <a:r>
              <a:rPr lang="es-ES" dirty="0" err="1"/>
              <a:t>design</a:t>
            </a:r>
            <a:r>
              <a:rPr lang="es-ES" dirty="0"/>
              <a:t> and configure </a:t>
            </a:r>
            <a:r>
              <a:rPr lang="es-ES" dirty="0" err="1"/>
              <a:t>each</a:t>
            </a:r>
            <a:r>
              <a:rPr lang="es-ES" dirty="0"/>
              <a:t> DHIS2 </a:t>
            </a:r>
            <a:r>
              <a:rPr lang="es-ES" dirty="0" err="1"/>
              <a:t>system</a:t>
            </a:r>
            <a:r>
              <a:rPr lang="es-ES" dirty="0"/>
              <a:t> can </a:t>
            </a:r>
            <a:r>
              <a:rPr lang="es-ES" dirty="0" err="1"/>
              <a:t>help</a:t>
            </a:r>
            <a:r>
              <a:rPr lang="es-ES" dirty="0"/>
              <a:t> </a:t>
            </a:r>
            <a:r>
              <a:rPr lang="es-ES" dirty="0" err="1"/>
              <a:t>facilitate</a:t>
            </a:r>
            <a:r>
              <a:rPr lang="es-ES" dirty="0"/>
              <a:t> </a:t>
            </a:r>
            <a:r>
              <a:rPr lang="es-ES" dirty="0" err="1"/>
              <a:t>the</a:t>
            </a:r>
            <a:r>
              <a:rPr lang="es-ES" dirty="0"/>
              <a:t> </a:t>
            </a:r>
            <a:r>
              <a:rPr lang="es-ES" dirty="0" err="1"/>
              <a:t>creation</a:t>
            </a:r>
            <a:r>
              <a:rPr lang="es-ES" dirty="0"/>
              <a:t> </a:t>
            </a:r>
            <a:r>
              <a:rPr lang="es-ES" dirty="0" err="1"/>
              <a:t>of</a:t>
            </a:r>
            <a:r>
              <a:rPr lang="es-ES" dirty="0"/>
              <a:t> </a:t>
            </a:r>
            <a:r>
              <a:rPr lang="es-ES" dirty="0" err="1"/>
              <a:t>unified</a:t>
            </a:r>
            <a:r>
              <a:rPr lang="es-ES" dirty="0"/>
              <a:t> data </a:t>
            </a:r>
            <a:r>
              <a:rPr lang="es-ES" dirty="0" err="1"/>
              <a:t>repositories</a:t>
            </a:r>
            <a:r>
              <a:rPr lang="es-ES" dirty="0"/>
              <a:t>.</a:t>
            </a:r>
          </a:p>
        </p:txBody>
      </p:sp>
    </p:spTree>
    <p:extLst>
      <p:ext uri="{BB962C8B-B14F-4D97-AF65-F5344CB8AC3E}">
        <p14:creationId xmlns:p14="http://schemas.microsoft.com/office/powerpoint/2010/main" val="1531204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The</a:t>
            </a:r>
            <a:r>
              <a:rPr lang="es-ES" dirty="0"/>
              <a:t> </a:t>
            </a:r>
            <a:r>
              <a:rPr lang="es-ES" dirty="0" err="1"/>
              <a:t>last</a:t>
            </a:r>
            <a:r>
              <a:rPr lang="es-ES" dirty="0"/>
              <a:t> </a:t>
            </a:r>
            <a:r>
              <a:rPr lang="es-ES" dirty="0" err="1"/>
              <a:t>principle</a:t>
            </a:r>
            <a:r>
              <a:rPr lang="es-ES" dirty="0"/>
              <a:t> </a:t>
            </a:r>
            <a:r>
              <a:rPr lang="es-ES" dirty="0" err="1"/>
              <a:t>that</a:t>
            </a:r>
            <a:r>
              <a:rPr lang="es-ES" dirty="0"/>
              <a:t> </a:t>
            </a:r>
            <a:r>
              <a:rPr lang="es-ES" dirty="0" err="1"/>
              <a:t>we</a:t>
            </a:r>
            <a:r>
              <a:rPr lang="es-ES" dirty="0"/>
              <a:t> </a:t>
            </a:r>
            <a:r>
              <a:rPr lang="es-ES" dirty="0" err="1"/>
              <a:t>will</a:t>
            </a:r>
            <a:r>
              <a:rPr lang="es-ES" dirty="0"/>
              <a:t> </a:t>
            </a:r>
            <a:r>
              <a:rPr lang="es-ES" dirty="0" err="1"/>
              <a:t>discuss</a:t>
            </a:r>
            <a:r>
              <a:rPr lang="es-ES" dirty="0"/>
              <a:t> </a:t>
            </a:r>
            <a:r>
              <a:rPr lang="es-ES" dirty="0" err="1"/>
              <a:t>is</a:t>
            </a:r>
            <a:r>
              <a:rPr lang="es-ES" dirty="0"/>
              <a:t> </a:t>
            </a:r>
            <a:r>
              <a:rPr lang="es-ES" dirty="0" err="1"/>
              <a:t>that</a:t>
            </a:r>
            <a:r>
              <a:rPr lang="es-ES" dirty="0"/>
              <a:t> DHIS2 </a:t>
            </a:r>
            <a:r>
              <a:rPr lang="es-ES" dirty="0" err="1"/>
              <a:t>supports</a:t>
            </a:r>
            <a:r>
              <a:rPr lang="es-ES" dirty="0"/>
              <a:t> </a:t>
            </a:r>
            <a:r>
              <a:rPr lang="es-ES" dirty="0" err="1"/>
              <a:t>indicator-driven</a:t>
            </a:r>
            <a:r>
              <a:rPr lang="es-ES" dirty="0"/>
              <a:t> data </a:t>
            </a:r>
            <a:r>
              <a:rPr lang="es-ES" dirty="0" err="1"/>
              <a:t>analysis</a:t>
            </a:r>
            <a:r>
              <a:rPr lang="es-ES" dirty="0"/>
              <a:t> and </a:t>
            </a:r>
            <a:r>
              <a:rPr lang="es-ES" dirty="0" err="1"/>
              <a:t>reporting</a:t>
            </a:r>
            <a:r>
              <a:rPr lang="es-ES" dirty="0"/>
              <a:t>.</a:t>
            </a:r>
          </a:p>
        </p:txBody>
      </p:sp>
    </p:spTree>
    <p:extLst>
      <p:ext uri="{BB962C8B-B14F-4D97-AF65-F5344CB8AC3E}">
        <p14:creationId xmlns:p14="http://schemas.microsoft.com/office/powerpoint/2010/main" val="3291368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a:t>As </a:t>
            </a:r>
            <a:r>
              <a:rPr lang="es-ES" dirty="0" err="1"/>
              <a:t>you</a:t>
            </a:r>
            <a:r>
              <a:rPr lang="es-ES" dirty="0"/>
              <a:t> </a:t>
            </a:r>
            <a:r>
              <a:rPr lang="es-ES" dirty="0" err="1"/>
              <a:t>learned</a:t>
            </a:r>
            <a:r>
              <a:rPr lang="es-ES" dirty="0"/>
              <a:t> in </a:t>
            </a:r>
            <a:r>
              <a:rPr lang="es-ES" dirty="0" err="1"/>
              <a:t>the</a:t>
            </a:r>
            <a:r>
              <a:rPr lang="es-ES" dirty="0"/>
              <a:t> </a:t>
            </a:r>
            <a:r>
              <a:rPr lang="es-ES" dirty="0" err="1"/>
              <a:t>introduction</a:t>
            </a:r>
            <a:r>
              <a:rPr lang="es-ES" dirty="0"/>
              <a:t> </a:t>
            </a:r>
            <a:r>
              <a:rPr lang="es-ES" dirty="0" err="1"/>
              <a:t>to</a:t>
            </a:r>
            <a:r>
              <a:rPr lang="es-ES" dirty="0"/>
              <a:t> DHIS2 </a:t>
            </a:r>
            <a:r>
              <a:rPr lang="es-ES" dirty="0" err="1"/>
              <a:t>course</a:t>
            </a:r>
            <a:r>
              <a:rPr lang="es-ES" dirty="0"/>
              <a:t>, in DHIS2, </a:t>
            </a:r>
            <a:r>
              <a:rPr lang="es-ES" dirty="0" err="1"/>
              <a:t>we</a:t>
            </a:r>
            <a:r>
              <a:rPr lang="es-ES" dirty="0"/>
              <a:t> </a:t>
            </a:r>
            <a:r>
              <a:rPr lang="es-ES" dirty="0" err="1"/>
              <a:t>distinguish</a:t>
            </a:r>
            <a:r>
              <a:rPr lang="es-ES" dirty="0"/>
              <a:t> </a:t>
            </a:r>
            <a:r>
              <a:rPr lang="es-ES" dirty="0" err="1"/>
              <a:t>between</a:t>
            </a:r>
            <a:r>
              <a:rPr lang="es-ES" dirty="0"/>
              <a:t> data </a:t>
            </a:r>
            <a:r>
              <a:rPr lang="es-ES" dirty="0" err="1"/>
              <a:t>elements</a:t>
            </a:r>
            <a:r>
              <a:rPr lang="es-ES" dirty="0"/>
              <a:t>, </a:t>
            </a:r>
            <a:r>
              <a:rPr lang="es-ES" dirty="0" err="1"/>
              <a:t>which</a:t>
            </a:r>
            <a:r>
              <a:rPr lang="es-ES" dirty="0"/>
              <a:t> describe </a:t>
            </a:r>
            <a:r>
              <a:rPr lang="es-ES" dirty="0" err="1"/>
              <a:t>the</a:t>
            </a:r>
            <a:r>
              <a:rPr lang="es-ES" dirty="0"/>
              <a:t> raw data, </a:t>
            </a:r>
            <a:r>
              <a:rPr lang="es-ES" dirty="0" err="1"/>
              <a:t>for</a:t>
            </a:r>
            <a:r>
              <a:rPr lang="es-ES" dirty="0"/>
              <a:t> </a:t>
            </a:r>
            <a:r>
              <a:rPr lang="es-ES" dirty="0" err="1"/>
              <a:t>example</a:t>
            </a:r>
            <a:r>
              <a:rPr lang="es-ES" dirty="0"/>
              <a:t>, </a:t>
            </a:r>
            <a:r>
              <a:rPr lang="es-ES" dirty="0" err="1"/>
              <a:t>the</a:t>
            </a:r>
            <a:r>
              <a:rPr lang="es-ES" dirty="0"/>
              <a:t> </a:t>
            </a:r>
            <a:r>
              <a:rPr lang="es-ES" dirty="0" err="1"/>
              <a:t>counts</a:t>
            </a:r>
            <a:r>
              <a:rPr lang="es-ES" dirty="0"/>
              <a:t> </a:t>
            </a:r>
            <a:r>
              <a:rPr lang="es-ES" dirty="0" err="1"/>
              <a:t>being</a:t>
            </a:r>
            <a:r>
              <a:rPr lang="es-ES" dirty="0"/>
              <a:t> </a:t>
            </a:r>
            <a:r>
              <a:rPr lang="es-ES" dirty="0" err="1"/>
              <a:t>collected</a:t>
            </a:r>
            <a:r>
              <a:rPr lang="es-ES" dirty="0"/>
              <a:t>, and </a:t>
            </a:r>
            <a:r>
              <a:rPr lang="es-ES" dirty="0" err="1"/>
              <a:t>indicators</a:t>
            </a:r>
            <a:r>
              <a:rPr lang="es-ES" dirty="0"/>
              <a:t>, </a:t>
            </a:r>
            <a:r>
              <a:rPr lang="es-ES" dirty="0" err="1"/>
              <a:t>which</a:t>
            </a:r>
            <a:r>
              <a:rPr lang="es-ES" dirty="0"/>
              <a:t> are formula </a:t>
            </a:r>
            <a:r>
              <a:rPr lang="es-ES" dirty="0" err="1"/>
              <a:t>based</a:t>
            </a:r>
            <a:r>
              <a:rPr lang="es-ES" dirty="0"/>
              <a:t> and describe </a:t>
            </a:r>
            <a:r>
              <a:rPr lang="es-ES" dirty="0" err="1"/>
              <a:t>calculated</a:t>
            </a:r>
            <a:r>
              <a:rPr lang="es-ES" dirty="0"/>
              <a:t> </a:t>
            </a:r>
            <a:r>
              <a:rPr lang="es-ES" dirty="0" err="1"/>
              <a:t>values</a:t>
            </a:r>
            <a:r>
              <a:rPr lang="es-ES" dirty="0"/>
              <a:t>, </a:t>
            </a:r>
            <a:r>
              <a:rPr lang="es-ES" dirty="0" err="1"/>
              <a:t>such</a:t>
            </a:r>
            <a:r>
              <a:rPr lang="es-ES" dirty="0"/>
              <a:t> as </a:t>
            </a:r>
            <a:r>
              <a:rPr lang="es-ES" dirty="0" err="1"/>
              <a:t>coverage</a:t>
            </a:r>
            <a:r>
              <a:rPr lang="es-ES" dirty="0"/>
              <a:t> </a:t>
            </a:r>
            <a:r>
              <a:rPr lang="es-ES" dirty="0" err="1"/>
              <a:t>or</a:t>
            </a:r>
            <a:r>
              <a:rPr lang="es-ES" dirty="0"/>
              <a:t> </a:t>
            </a:r>
            <a:r>
              <a:rPr lang="es-ES" dirty="0" err="1"/>
              <a:t>incidence</a:t>
            </a:r>
            <a:r>
              <a:rPr lang="es-ES" dirty="0"/>
              <a:t> </a:t>
            </a:r>
            <a:r>
              <a:rPr lang="es-ES" dirty="0" err="1"/>
              <a:t>rates</a:t>
            </a:r>
            <a:r>
              <a:rPr lang="es-ES" dirty="0"/>
              <a:t> </a:t>
            </a:r>
            <a:r>
              <a:rPr lang="es-ES" dirty="0" err="1"/>
              <a:t>that</a:t>
            </a:r>
            <a:r>
              <a:rPr lang="es-ES" dirty="0"/>
              <a:t> are </a:t>
            </a:r>
            <a:r>
              <a:rPr lang="es-ES" dirty="0" err="1"/>
              <a:t>used</a:t>
            </a:r>
            <a:r>
              <a:rPr lang="es-ES" dirty="0"/>
              <a:t> </a:t>
            </a:r>
            <a:r>
              <a:rPr lang="es-ES" dirty="0" err="1"/>
              <a:t>for</a:t>
            </a:r>
            <a:r>
              <a:rPr lang="es-ES" dirty="0"/>
              <a:t> data </a:t>
            </a:r>
            <a:r>
              <a:rPr lang="es-ES" dirty="0" err="1"/>
              <a:t>analysis</a:t>
            </a:r>
            <a:r>
              <a:rPr lang="es-ES" dirty="0"/>
              <a:t>. </a:t>
            </a:r>
            <a:r>
              <a:rPr lang="es-ES" dirty="0" err="1"/>
              <a:t>Customization</a:t>
            </a:r>
            <a:r>
              <a:rPr lang="es-ES" dirty="0"/>
              <a:t> </a:t>
            </a:r>
            <a:r>
              <a:rPr lang="es-ES" dirty="0" err="1"/>
              <a:t>of</a:t>
            </a:r>
            <a:r>
              <a:rPr lang="es-ES" dirty="0"/>
              <a:t> data </a:t>
            </a:r>
            <a:r>
              <a:rPr lang="es-ES" dirty="0" err="1"/>
              <a:t>elements</a:t>
            </a:r>
            <a:r>
              <a:rPr lang="es-ES" dirty="0"/>
              <a:t> and </a:t>
            </a:r>
            <a:r>
              <a:rPr lang="es-ES" dirty="0" err="1"/>
              <a:t>indicators</a:t>
            </a:r>
            <a:r>
              <a:rPr lang="es-ES" dirty="0"/>
              <a:t> </a:t>
            </a:r>
            <a:r>
              <a:rPr lang="es-ES" dirty="0" err="1"/>
              <a:t>is</a:t>
            </a:r>
            <a:r>
              <a:rPr lang="es-ES" dirty="0"/>
              <a:t> a </a:t>
            </a:r>
            <a:r>
              <a:rPr lang="es-ES" dirty="0" err="1"/>
              <a:t>key</a:t>
            </a:r>
            <a:r>
              <a:rPr lang="es-ES" dirty="0"/>
              <a:t> </a:t>
            </a:r>
            <a:r>
              <a:rPr lang="es-ES" dirty="0" err="1"/>
              <a:t>aspect</a:t>
            </a:r>
            <a:r>
              <a:rPr lang="es-ES" dirty="0"/>
              <a:t> </a:t>
            </a:r>
            <a:r>
              <a:rPr lang="es-ES" dirty="0" err="1"/>
              <a:t>of</a:t>
            </a:r>
            <a:r>
              <a:rPr lang="es-ES" dirty="0"/>
              <a:t> </a:t>
            </a:r>
            <a:r>
              <a:rPr lang="es-ES" dirty="0" err="1"/>
              <a:t>designing</a:t>
            </a:r>
            <a:r>
              <a:rPr lang="es-ES" dirty="0"/>
              <a:t> a DHIS2 </a:t>
            </a:r>
            <a:r>
              <a:rPr lang="es-ES" dirty="0" err="1"/>
              <a:t>system</a:t>
            </a:r>
            <a:r>
              <a:rPr lang="es-ES" dirty="0"/>
              <a:t>. </a:t>
            </a:r>
          </a:p>
        </p:txBody>
      </p:sp>
    </p:spTree>
    <p:extLst>
      <p:ext uri="{BB962C8B-B14F-4D97-AF65-F5344CB8AC3E}">
        <p14:creationId xmlns:p14="http://schemas.microsoft.com/office/powerpoint/2010/main" val="286145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Let's</a:t>
            </a:r>
            <a:r>
              <a:rPr lang="es-ES" dirty="0"/>
              <a:t> </a:t>
            </a:r>
            <a:r>
              <a:rPr lang="es-ES" dirty="0" err="1"/>
              <a:t>have</a:t>
            </a:r>
            <a:r>
              <a:rPr lang="es-ES" dirty="0"/>
              <a:t> a look at a real </a:t>
            </a:r>
            <a:r>
              <a:rPr lang="es-ES" dirty="0" err="1"/>
              <a:t>example</a:t>
            </a:r>
            <a:r>
              <a:rPr lang="es-ES" dirty="0"/>
              <a:t> </a:t>
            </a:r>
            <a:r>
              <a:rPr lang="es-ES" dirty="0" err="1"/>
              <a:t>by</a:t>
            </a:r>
            <a:r>
              <a:rPr lang="es-ES" dirty="0"/>
              <a:t> </a:t>
            </a:r>
            <a:r>
              <a:rPr lang="es-ES" dirty="0" err="1"/>
              <a:t>reviewing</a:t>
            </a:r>
            <a:r>
              <a:rPr lang="es-ES" dirty="0"/>
              <a:t> </a:t>
            </a:r>
            <a:r>
              <a:rPr lang="es-ES" dirty="0" err="1"/>
              <a:t>the</a:t>
            </a:r>
            <a:r>
              <a:rPr lang="es-ES" dirty="0"/>
              <a:t> </a:t>
            </a:r>
            <a:r>
              <a:rPr lang="es-ES" dirty="0" err="1"/>
              <a:t>indicator</a:t>
            </a:r>
            <a:r>
              <a:rPr lang="es-ES" dirty="0"/>
              <a:t> BCG </a:t>
            </a:r>
            <a:r>
              <a:rPr lang="es-ES" dirty="0" err="1"/>
              <a:t>coverage</a:t>
            </a:r>
            <a:r>
              <a:rPr lang="es-ES" dirty="0"/>
              <a:t>. In </a:t>
            </a:r>
            <a:r>
              <a:rPr lang="es-ES" dirty="0" err="1"/>
              <a:t>order</a:t>
            </a:r>
            <a:r>
              <a:rPr lang="es-ES" dirty="0"/>
              <a:t> </a:t>
            </a:r>
            <a:r>
              <a:rPr lang="es-ES" dirty="0" err="1"/>
              <a:t>to</a:t>
            </a:r>
            <a:r>
              <a:rPr lang="es-ES" dirty="0"/>
              <a:t> </a:t>
            </a:r>
            <a:r>
              <a:rPr lang="es-ES" dirty="0" err="1"/>
              <a:t>create</a:t>
            </a:r>
            <a:r>
              <a:rPr lang="es-ES" dirty="0"/>
              <a:t> </a:t>
            </a:r>
            <a:r>
              <a:rPr lang="es-ES" dirty="0" err="1"/>
              <a:t>this</a:t>
            </a:r>
            <a:r>
              <a:rPr lang="es-ES" dirty="0"/>
              <a:t> </a:t>
            </a:r>
            <a:r>
              <a:rPr lang="es-ES" dirty="0" err="1"/>
              <a:t>indicator</a:t>
            </a:r>
            <a:r>
              <a:rPr lang="es-ES" dirty="0"/>
              <a:t>, </a:t>
            </a:r>
            <a:r>
              <a:rPr lang="es-ES" dirty="0" err="1"/>
              <a:t>which</a:t>
            </a:r>
            <a:r>
              <a:rPr lang="es-ES" dirty="0"/>
              <a:t> </a:t>
            </a:r>
            <a:r>
              <a:rPr lang="es-ES" dirty="0" err="1"/>
              <a:t>calculates</a:t>
            </a:r>
            <a:r>
              <a:rPr lang="es-ES" dirty="0"/>
              <a:t> </a:t>
            </a:r>
            <a:r>
              <a:rPr lang="es-ES" dirty="0" err="1"/>
              <a:t>the</a:t>
            </a:r>
            <a:r>
              <a:rPr lang="es-ES" dirty="0"/>
              <a:t> </a:t>
            </a:r>
            <a:r>
              <a:rPr lang="es-ES" dirty="0" err="1"/>
              <a:t>percentage</a:t>
            </a:r>
            <a:r>
              <a:rPr lang="es-ES" dirty="0"/>
              <a:t> </a:t>
            </a:r>
            <a:r>
              <a:rPr lang="es-ES" dirty="0" err="1"/>
              <a:t>of</a:t>
            </a:r>
            <a:r>
              <a:rPr lang="es-ES" dirty="0"/>
              <a:t> </a:t>
            </a:r>
            <a:r>
              <a:rPr lang="es-ES" dirty="0" err="1"/>
              <a:t>one-year-olds</a:t>
            </a:r>
            <a:r>
              <a:rPr lang="es-ES" dirty="0"/>
              <a:t> </a:t>
            </a:r>
            <a:r>
              <a:rPr lang="es-ES" dirty="0" err="1"/>
              <a:t>who</a:t>
            </a:r>
            <a:r>
              <a:rPr lang="es-ES" dirty="0"/>
              <a:t> </a:t>
            </a:r>
            <a:r>
              <a:rPr lang="es-ES" dirty="0" err="1"/>
              <a:t>have</a:t>
            </a:r>
            <a:r>
              <a:rPr lang="es-ES" dirty="0"/>
              <a:t> </a:t>
            </a:r>
            <a:r>
              <a:rPr lang="es-ES" dirty="0" err="1"/>
              <a:t>received</a:t>
            </a:r>
            <a:r>
              <a:rPr lang="es-ES" dirty="0"/>
              <a:t> </a:t>
            </a:r>
            <a:r>
              <a:rPr lang="es-ES" dirty="0" err="1"/>
              <a:t>the</a:t>
            </a:r>
            <a:r>
              <a:rPr lang="es-ES" dirty="0"/>
              <a:t> BCG </a:t>
            </a:r>
            <a:r>
              <a:rPr lang="es-ES" dirty="0" err="1"/>
              <a:t>vaccine</a:t>
            </a:r>
            <a:r>
              <a:rPr lang="es-ES" dirty="0"/>
              <a:t>, </a:t>
            </a:r>
            <a:r>
              <a:rPr lang="es-ES" dirty="0" err="1"/>
              <a:t>we</a:t>
            </a:r>
            <a:r>
              <a:rPr lang="es-ES" dirty="0"/>
              <a:t> are </a:t>
            </a:r>
            <a:r>
              <a:rPr lang="es-ES" dirty="0" err="1"/>
              <a:t>taking</a:t>
            </a:r>
            <a:r>
              <a:rPr lang="es-ES" dirty="0"/>
              <a:t> </a:t>
            </a:r>
            <a:r>
              <a:rPr lang="es-ES" dirty="0" err="1"/>
              <a:t>two</a:t>
            </a:r>
            <a:r>
              <a:rPr lang="es-ES" dirty="0"/>
              <a:t> data </a:t>
            </a:r>
            <a:r>
              <a:rPr lang="es-ES" dirty="0" err="1"/>
              <a:t>elements</a:t>
            </a:r>
            <a:r>
              <a:rPr lang="es-ES" dirty="0"/>
              <a:t> </a:t>
            </a:r>
            <a:r>
              <a:rPr lang="es-ES" dirty="0" err="1"/>
              <a:t>that</a:t>
            </a:r>
            <a:r>
              <a:rPr lang="es-ES" dirty="0"/>
              <a:t> are </a:t>
            </a:r>
            <a:r>
              <a:rPr lang="es-ES" dirty="0" err="1"/>
              <a:t>used</a:t>
            </a:r>
            <a:r>
              <a:rPr lang="es-ES" dirty="0"/>
              <a:t> as </a:t>
            </a:r>
            <a:r>
              <a:rPr lang="es-ES" dirty="0" err="1"/>
              <a:t>our</a:t>
            </a:r>
            <a:r>
              <a:rPr lang="es-ES" dirty="0"/>
              <a:t> </a:t>
            </a:r>
            <a:r>
              <a:rPr lang="es-ES" dirty="0" err="1"/>
              <a:t>source</a:t>
            </a:r>
            <a:r>
              <a:rPr lang="es-ES" dirty="0"/>
              <a:t> </a:t>
            </a:r>
            <a:r>
              <a:rPr lang="es-ES" dirty="0" err="1"/>
              <a:t>values</a:t>
            </a:r>
            <a:r>
              <a:rPr lang="es-ES" dirty="0"/>
              <a:t>. </a:t>
            </a:r>
            <a:r>
              <a:rPr lang="es-ES" dirty="0" err="1"/>
              <a:t>The</a:t>
            </a:r>
            <a:r>
              <a:rPr lang="es-ES" dirty="0"/>
              <a:t> </a:t>
            </a:r>
            <a:r>
              <a:rPr lang="es-ES" dirty="0" err="1"/>
              <a:t>number</a:t>
            </a:r>
            <a:r>
              <a:rPr lang="es-ES" dirty="0"/>
              <a:t> </a:t>
            </a:r>
            <a:r>
              <a:rPr lang="es-ES" dirty="0" err="1"/>
              <a:t>of</a:t>
            </a:r>
            <a:r>
              <a:rPr lang="es-ES" dirty="0"/>
              <a:t> BCG doses </a:t>
            </a:r>
            <a:r>
              <a:rPr lang="es-ES" dirty="0" err="1"/>
              <a:t>given</a:t>
            </a:r>
            <a:r>
              <a:rPr lang="es-ES" dirty="0"/>
              <a:t> </a:t>
            </a:r>
            <a:r>
              <a:rPr lang="es-ES" dirty="0" err="1"/>
              <a:t>to</a:t>
            </a:r>
            <a:r>
              <a:rPr lang="es-ES" dirty="0"/>
              <a:t> </a:t>
            </a:r>
            <a:r>
              <a:rPr lang="es-ES" dirty="0" err="1"/>
              <a:t>those</a:t>
            </a:r>
            <a:r>
              <a:rPr lang="es-ES" dirty="0"/>
              <a:t> </a:t>
            </a:r>
            <a:r>
              <a:rPr lang="es-ES" dirty="0" err="1"/>
              <a:t>aged</a:t>
            </a:r>
            <a:r>
              <a:rPr lang="es-ES" dirty="0"/>
              <a:t> </a:t>
            </a:r>
            <a:r>
              <a:rPr lang="es-ES" dirty="0" err="1"/>
              <a:t>less</a:t>
            </a:r>
            <a:r>
              <a:rPr lang="es-ES" dirty="0"/>
              <a:t> </a:t>
            </a:r>
            <a:r>
              <a:rPr lang="es-ES" dirty="0" err="1"/>
              <a:t>than</a:t>
            </a:r>
            <a:r>
              <a:rPr lang="es-ES" dirty="0"/>
              <a:t> </a:t>
            </a:r>
            <a:r>
              <a:rPr lang="es-ES" dirty="0" err="1"/>
              <a:t>one</a:t>
            </a:r>
            <a:r>
              <a:rPr lang="es-ES" dirty="0"/>
              <a:t> </a:t>
            </a:r>
            <a:r>
              <a:rPr lang="es-ES" dirty="0" err="1"/>
              <a:t>year</a:t>
            </a:r>
            <a:r>
              <a:rPr lang="es-ES" dirty="0"/>
              <a:t> as </a:t>
            </a:r>
            <a:r>
              <a:rPr lang="es-ES" dirty="0" err="1"/>
              <a:t>the</a:t>
            </a:r>
            <a:r>
              <a:rPr lang="es-ES" dirty="0"/>
              <a:t> </a:t>
            </a:r>
            <a:r>
              <a:rPr lang="es-ES" dirty="0" err="1"/>
              <a:t>numerator</a:t>
            </a:r>
            <a:r>
              <a:rPr lang="es-ES" dirty="0"/>
              <a:t> and </a:t>
            </a:r>
            <a:r>
              <a:rPr lang="es-ES" dirty="0" err="1"/>
              <a:t>the</a:t>
            </a:r>
            <a:r>
              <a:rPr lang="es-ES" dirty="0"/>
              <a:t> total </a:t>
            </a:r>
            <a:r>
              <a:rPr lang="es-ES" dirty="0" err="1"/>
              <a:t>population</a:t>
            </a:r>
            <a:r>
              <a:rPr lang="es-ES" dirty="0"/>
              <a:t> </a:t>
            </a:r>
            <a:r>
              <a:rPr lang="es-ES" dirty="0" err="1"/>
              <a:t>less</a:t>
            </a:r>
            <a:r>
              <a:rPr lang="es-ES" dirty="0"/>
              <a:t> </a:t>
            </a:r>
            <a:r>
              <a:rPr lang="es-ES" dirty="0" err="1"/>
              <a:t>than</a:t>
            </a:r>
            <a:r>
              <a:rPr lang="es-ES" dirty="0"/>
              <a:t> </a:t>
            </a:r>
            <a:r>
              <a:rPr lang="es-ES" dirty="0" err="1"/>
              <a:t>one</a:t>
            </a:r>
            <a:r>
              <a:rPr lang="es-ES" dirty="0"/>
              <a:t> </a:t>
            </a:r>
            <a:r>
              <a:rPr lang="es-ES" dirty="0" err="1"/>
              <a:t>year</a:t>
            </a:r>
            <a:r>
              <a:rPr lang="es-ES" dirty="0"/>
              <a:t> as </a:t>
            </a:r>
            <a:r>
              <a:rPr lang="es-ES" dirty="0" err="1"/>
              <a:t>the</a:t>
            </a:r>
            <a:r>
              <a:rPr lang="es-ES" dirty="0"/>
              <a:t> </a:t>
            </a:r>
            <a:r>
              <a:rPr lang="es-ES" dirty="0" err="1"/>
              <a:t>denominator</a:t>
            </a:r>
            <a:r>
              <a:rPr lang="es-ES" dirty="0"/>
              <a:t>.</a:t>
            </a:r>
          </a:p>
        </p:txBody>
      </p:sp>
    </p:spTree>
    <p:extLst>
      <p:ext uri="{BB962C8B-B14F-4D97-AF65-F5344CB8AC3E}">
        <p14:creationId xmlns:p14="http://schemas.microsoft.com/office/powerpoint/2010/main" val="218170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a:t>BCG doses are </a:t>
            </a:r>
            <a:r>
              <a:rPr lang="es-ES" dirty="0" err="1"/>
              <a:t>taken</a:t>
            </a:r>
            <a:r>
              <a:rPr lang="es-ES" dirty="0"/>
              <a:t> </a:t>
            </a:r>
            <a:r>
              <a:rPr lang="es-ES" dirty="0" err="1"/>
              <a:t>from</a:t>
            </a:r>
            <a:r>
              <a:rPr lang="es-ES" dirty="0"/>
              <a:t> </a:t>
            </a:r>
            <a:r>
              <a:rPr lang="es-ES" dirty="0" err="1"/>
              <a:t>our</a:t>
            </a:r>
            <a:r>
              <a:rPr lang="es-ES" dirty="0"/>
              <a:t> </a:t>
            </a:r>
            <a:r>
              <a:rPr lang="es-ES" dirty="0" err="1"/>
              <a:t>routine</a:t>
            </a:r>
            <a:r>
              <a:rPr lang="es-ES" dirty="0"/>
              <a:t> </a:t>
            </a:r>
            <a:r>
              <a:rPr lang="es-ES" dirty="0" err="1"/>
              <a:t>summary</a:t>
            </a:r>
            <a:r>
              <a:rPr lang="es-ES" dirty="0"/>
              <a:t> data </a:t>
            </a:r>
            <a:r>
              <a:rPr lang="es-ES" dirty="0" err="1"/>
              <a:t>that</a:t>
            </a:r>
            <a:r>
              <a:rPr lang="es-ES" dirty="0"/>
              <a:t> </a:t>
            </a:r>
            <a:r>
              <a:rPr lang="es-ES" dirty="0" err="1"/>
              <a:t>were</a:t>
            </a:r>
            <a:r>
              <a:rPr lang="es-ES" dirty="0"/>
              <a:t> </a:t>
            </a:r>
            <a:r>
              <a:rPr lang="es-ES" dirty="0" err="1"/>
              <a:t>submitted</a:t>
            </a:r>
            <a:r>
              <a:rPr lang="es-ES" dirty="0"/>
              <a:t> </a:t>
            </a:r>
            <a:r>
              <a:rPr lang="es-ES" dirty="0" err="1"/>
              <a:t>through</a:t>
            </a:r>
            <a:r>
              <a:rPr lang="es-ES" dirty="0"/>
              <a:t> </a:t>
            </a:r>
            <a:r>
              <a:rPr lang="es-ES" dirty="0" err="1"/>
              <a:t>our</a:t>
            </a:r>
            <a:r>
              <a:rPr lang="es-ES" dirty="0"/>
              <a:t> </a:t>
            </a:r>
            <a:r>
              <a:rPr lang="es-ES" dirty="0" err="1"/>
              <a:t>health</a:t>
            </a:r>
            <a:r>
              <a:rPr lang="es-ES" dirty="0"/>
              <a:t> </a:t>
            </a:r>
            <a:r>
              <a:rPr lang="es-ES" dirty="0" err="1"/>
              <a:t>system</a:t>
            </a:r>
            <a:r>
              <a:rPr lang="es-ES" dirty="0"/>
              <a:t>. </a:t>
            </a:r>
            <a:r>
              <a:rPr lang="es-ES" dirty="0" err="1"/>
              <a:t>Our</a:t>
            </a:r>
            <a:r>
              <a:rPr lang="es-ES" dirty="0"/>
              <a:t> </a:t>
            </a:r>
            <a:r>
              <a:rPr lang="es-ES" dirty="0" err="1"/>
              <a:t>population</a:t>
            </a:r>
            <a:r>
              <a:rPr lang="es-ES" dirty="0"/>
              <a:t> </a:t>
            </a:r>
            <a:r>
              <a:rPr lang="es-ES" dirty="0" err="1"/>
              <a:t>of</a:t>
            </a:r>
            <a:r>
              <a:rPr lang="es-ES" dirty="0"/>
              <a:t> </a:t>
            </a:r>
            <a:r>
              <a:rPr lang="es-ES" dirty="0" err="1"/>
              <a:t>less-than-one-year</a:t>
            </a:r>
            <a:r>
              <a:rPr lang="es-ES" dirty="0"/>
              <a:t> </a:t>
            </a:r>
            <a:r>
              <a:rPr lang="es-ES" dirty="0" err="1"/>
              <a:t>is</a:t>
            </a:r>
            <a:r>
              <a:rPr lang="es-ES" dirty="0"/>
              <a:t> </a:t>
            </a:r>
            <a:r>
              <a:rPr lang="es-ES" dirty="0" err="1"/>
              <a:t>taken</a:t>
            </a:r>
            <a:r>
              <a:rPr lang="es-ES" dirty="0"/>
              <a:t> </a:t>
            </a:r>
            <a:r>
              <a:rPr lang="es-ES" dirty="0" err="1"/>
              <a:t>from</a:t>
            </a:r>
            <a:r>
              <a:rPr lang="es-ES" dirty="0"/>
              <a:t> </a:t>
            </a:r>
            <a:r>
              <a:rPr lang="es-ES" dirty="0" err="1"/>
              <a:t>our</a:t>
            </a:r>
            <a:r>
              <a:rPr lang="es-ES" dirty="0"/>
              <a:t> </a:t>
            </a:r>
            <a:r>
              <a:rPr lang="es-ES" dirty="0" err="1"/>
              <a:t>census</a:t>
            </a:r>
            <a:r>
              <a:rPr lang="es-ES" dirty="0"/>
              <a:t>. </a:t>
            </a:r>
            <a:r>
              <a:rPr lang="es-ES" dirty="0" err="1"/>
              <a:t>This</a:t>
            </a:r>
            <a:r>
              <a:rPr lang="es-ES" dirty="0"/>
              <a:t> </a:t>
            </a:r>
            <a:r>
              <a:rPr lang="es-ES" dirty="0" err="1"/>
              <a:t>allows</a:t>
            </a:r>
            <a:r>
              <a:rPr lang="es-ES" dirty="0"/>
              <a:t> </a:t>
            </a:r>
            <a:r>
              <a:rPr lang="es-ES" dirty="0" err="1"/>
              <a:t>us</a:t>
            </a:r>
            <a:r>
              <a:rPr lang="es-ES" dirty="0"/>
              <a:t> </a:t>
            </a:r>
            <a:r>
              <a:rPr lang="es-ES" dirty="0" err="1"/>
              <a:t>to</a:t>
            </a:r>
            <a:r>
              <a:rPr lang="es-ES" dirty="0"/>
              <a:t> </a:t>
            </a:r>
            <a:r>
              <a:rPr lang="es-ES" dirty="0" err="1"/>
              <a:t>calculate</a:t>
            </a:r>
            <a:r>
              <a:rPr lang="es-ES" dirty="0"/>
              <a:t> </a:t>
            </a:r>
            <a:r>
              <a:rPr lang="es-ES" dirty="0" err="1"/>
              <a:t>our</a:t>
            </a:r>
            <a:r>
              <a:rPr lang="es-ES" dirty="0"/>
              <a:t> BCG </a:t>
            </a:r>
            <a:r>
              <a:rPr lang="es-ES" dirty="0" err="1"/>
              <a:t>coverage</a:t>
            </a:r>
            <a:r>
              <a:rPr lang="es-ES" dirty="0"/>
              <a:t> </a:t>
            </a:r>
            <a:r>
              <a:rPr lang="es-ES" dirty="0" err="1"/>
              <a:t>rate</a:t>
            </a:r>
            <a:r>
              <a:rPr lang="es-ES" dirty="0"/>
              <a:t>. </a:t>
            </a:r>
            <a:r>
              <a:rPr lang="es-ES" dirty="0" err="1"/>
              <a:t>Being</a:t>
            </a:r>
            <a:r>
              <a:rPr lang="es-ES" dirty="0"/>
              <a:t> </a:t>
            </a:r>
            <a:r>
              <a:rPr lang="es-ES" dirty="0" err="1"/>
              <a:t>able</a:t>
            </a:r>
            <a:r>
              <a:rPr lang="es-ES" dirty="0"/>
              <a:t> </a:t>
            </a:r>
            <a:r>
              <a:rPr lang="es-ES" dirty="0" err="1"/>
              <a:t>to</a:t>
            </a:r>
            <a:r>
              <a:rPr lang="es-ES" dirty="0"/>
              <a:t> use </a:t>
            </a:r>
            <a:r>
              <a:rPr lang="es-ES" dirty="0" err="1"/>
              <a:t>population</a:t>
            </a:r>
            <a:r>
              <a:rPr lang="es-ES" dirty="0"/>
              <a:t> data in </a:t>
            </a:r>
            <a:r>
              <a:rPr lang="es-ES" dirty="0" err="1"/>
              <a:t>the</a:t>
            </a:r>
            <a:r>
              <a:rPr lang="es-ES" dirty="0"/>
              <a:t> </a:t>
            </a:r>
            <a:r>
              <a:rPr lang="es-ES" dirty="0" err="1"/>
              <a:t>denominator</a:t>
            </a:r>
            <a:r>
              <a:rPr lang="es-ES" dirty="0"/>
              <a:t> </a:t>
            </a:r>
            <a:r>
              <a:rPr lang="es-ES" dirty="0" err="1"/>
              <a:t>enables</a:t>
            </a:r>
            <a:r>
              <a:rPr lang="es-ES" dirty="0"/>
              <a:t> </a:t>
            </a:r>
            <a:r>
              <a:rPr lang="es-ES" dirty="0" err="1"/>
              <a:t>comparisons</a:t>
            </a:r>
            <a:r>
              <a:rPr lang="es-ES" dirty="0"/>
              <a:t> </a:t>
            </a:r>
            <a:r>
              <a:rPr lang="es-ES" dirty="0" err="1"/>
              <a:t>of</a:t>
            </a:r>
            <a:r>
              <a:rPr lang="es-ES" dirty="0"/>
              <a:t> </a:t>
            </a:r>
            <a:r>
              <a:rPr lang="es-ES" dirty="0" err="1"/>
              <a:t>health</a:t>
            </a:r>
            <a:r>
              <a:rPr lang="es-ES" dirty="0"/>
              <a:t> performance </a:t>
            </a:r>
            <a:r>
              <a:rPr lang="es-ES" dirty="0" err="1"/>
              <a:t>across</a:t>
            </a:r>
            <a:r>
              <a:rPr lang="es-ES" dirty="0"/>
              <a:t> </a:t>
            </a:r>
            <a:r>
              <a:rPr lang="es-ES" dirty="0" err="1"/>
              <a:t>geographical</a:t>
            </a:r>
            <a:r>
              <a:rPr lang="es-ES" dirty="0"/>
              <a:t> </a:t>
            </a:r>
            <a:r>
              <a:rPr lang="es-ES" dirty="0" err="1"/>
              <a:t>areas</a:t>
            </a:r>
            <a:r>
              <a:rPr lang="es-ES" dirty="0"/>
              <a:t> </a:t>
            </a:r>
            <a:r>
              <a:rPr lang="es-ES" dirty="0" err="1"/>
              <a:t>with</a:t>
            </a:r>
            <a:r>
              <a:rPr lang="es-ES" dirty="0"/>
              <a:t> </a:t>
            </a:r>
            <a:r>
              <a:rPr lang="es-ES" dirty="0" err="1"/>
              <a:t>different</a:t>
            </a:r>
            <a:r>
              <a:rPr lang="es-ES" dirty="0"/>
              <a:t> target </a:t>
            </a:r>
            <a:r>
              <a:rPr lang="es-ES" dirty="0" err="1"/>
              <a:t>populations</a:t>
            </a:r>
            <a:r>
              <a:rPr lang="es-ES" dirty="0"/>
              <a:t>. </a:t>
            </a:r>
          </a:p>
        </p:txBody>
      </p:sp>
    </p:spTree>
    <p:extLst>
      <p:ext uri="{BB962C8B-B14F-4D97-AF65-F5344CB8AC3E}">
        <p14:creationId xmlns:p14="http://schemas.microsoft.com/office/powerpoint/2010/main" val="2414439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Indicators</a:t>
            </a:r>
            <a:r>
              <a:rPr lang="es-ES" dirty="0"/>
              <a:t> </a:t>
            </a:r>
            <a:r>
              <a:rPr lang="es-ES" dirty="0" err="1"/>
              <a:t>represent</a:t>
            </a:r>
            <a:r>
              <a:rPr lang="es-ES" dirty="0"/>
              <a:t> a </a:t>
            </a:r>
            <a:r>
              <a:rPr lang="es-ES" dirty="0" err="1"/>
              <a:t>powerful</a:t>
            </a:r>
            <a:r>
              <a:rPr lang="es-ES" dirty="0"/>
              <a:t> data </a:t>
            </a:r>
            <a:r>
              <a:rPr lang="es-ES" dirty="0" err="1"/>
              <a:t>analysis</a:t>
            </a:r>
            <a:r>
              <a:rPr lang="es-ES" dirty="0"/>
              <a:t> </a:t>
            </a:r>
            <a:r>
              <a:rPr lang="es-ES" dirty="0" err="1"/>
              <a:t>feature</a:t>
            </a:r>
            <a:r>
              <a:rPr lang="es-ES" dirty="0"/>
              <a:t> </a:t>
            </a:r>
            <a:r>
              <a:rPr lang="es-ES" dirty="0" err="1"/>
              <a:t>that</a:t>
            </a:r>
            <a:r>
              <a:rPr lang="es-ES" dirty="0"/>
              <a:t> can be </a:t>
            </a:r>
            <a:r>
              <a:rPr lang="es-ES" dirty="0" err="1"/>
              <a:t>used</a:t>
            </a:r>
            <a:r>
              <a:rPr lang="es-ES" dirty="0"/>
              <a:t> </a:t>
            </a:r>
            <a:r>
              <a:rPr lang="es-ES" dirty="0" err="1"/>
              <a:t>across</a:t>
            </a:r>
            <a:r>
              <a:rPr lang="es-ES" dirty="0"/>
              <a:t> </a:t>
            </a:r>
            <a:r>
              <a:rPr lang="es-ES" dirty="0" err="1"/>
              <a:t>all</a:t>
            </a:r>
            <a:r>
              <a:rPr lang="es-ES" dirty="0"/>
              <a:t> </a:t>
            </a:r>
            <a:r>
              <a:rPr lang="es-ES" dirty="0" err="1"/>
              <a:t>reporting</a:t>
            </a:r>
            <a:r>
              <a:rPr lang="es-ES" dirty="0"/>
              <a:t> </a:t>
            </a:r>
            <a:r>
              <a:rPr lang="es-ES" dirty="0" err="1"/>
              <a:t>tools</a:t>
            </a:r>
            <a:r>
              <a:rPr lang="es-ES" dirty="0"/>
              <a:t> and are </a:t>
            </a:r>
            <a:r>
              <a:rPr lang="es-ES" dirty="0" err="1"/>
              <a:t>an</a:t>
            </a:r>
            <a:r>
              <a:rPr lang="es-ES" dirty="0"/>
              <a:t> </a:t>
            </a:r>
            <a:r>
              <a:rPr lang="es-ES" dirty="0" err="1"/>
              <a:t>important</a:t>
            </a:r>
            <a:r>
              <a:rPr lang="es-ES" dirty="0"/>
              <a:t> output </a:t>
            </a:r>
            <a:r>
              <a:rPr lang="es-ES" dirty="0" err="1"/>
              <a:t>to</a:t>
            </a:r>
            <a:r>
              <a:rPr lang="es-ES" dirty="0"/>
              <a:t> </a:t>
            </a:r>
            <a:r>
              <a:rPr lang="es-ES" dirty="0" err="1"/>
              <a:t>consider</a:t>
            </a:r>
            <a:r>
              <a:rPr lang="es-ES" dirty="0"/>
              <a:t> </a:t>
            </a:r>
            <a:r>
              <a:rPr lang="es-ES" dirty="0" err="1"/>
              <a:t>when</a:t>
            </a:r>
            <a:r>
              <a:rPr lang="es-ES" dirty="0"/>
              <a:t> </a:t>
            </a:r>
            <a:r>
              <a:rPr lang="es-ES" dirty="0" err="1"/>
              <a:t>designing</a:t>
            </a:r>
            <a:r>
              <a:rPr lang="es-ES" dirty="0"/>
              <a:t> DHIS2 </a:t>
            </a:r>
            <a:r>
              <a:rPr lang="es-ES" dirty="0" err="1"/>
              <a:t>systems</a:t>
            </a:r>
            <a:r>
              <a:rPr lang="es-ES" dirty="0"/>
              <a:t>.</a:t>
            </a:r>
          </a:p>
        </p:txBody>
      </p:sp>
    </p:spTree>
    <p:extLst>
      <p:ext uri="{BB962C8B-B14F-4D97-AF65-F5344CB8AC3E}">
        <p14:creationId xmlns:p14="http://schemas.microsoft.com/office/powerpoint/2010/main" val="310728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600" dirty="0"/>
              <a:t>In this video, we will introduce three key DHIS2 design considerations that will provide you with some helpful background knowledge for designing your own DHIS2 system. The process of DHIS2 configuration, the concept of an integrated data repository, and indicator-driven data analysis.</a:t>
            </a:r>
            <a:endParaRPr lang="es-ES" sz="1200" dirty="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dirty="0"/>
              <a:t>In summary, we learned about three design principles related to DHIS2 customization. The first principle indicates that all metadata can be added and modified through the user interface. In practice, this is used for small scale modifications due to the manual nature of this approach, making an impractical for large scale changes. If making modifications or additions on a larger scale, mass importing applications can be used. The second principle is that DHIS2 uses a flexible data model that allows it to function as an integrated data repository. The third principle emphasizes the importance of indicator-driven analysis. </a:t>
            </a:r>
            <a:r>
              <a:rPr lang="en-US"/>
              <a:t>We will be applying these principles through various sessions as we go through this course.</a:t>
            </a:r>
            <a:br>
              <a:rPr lang="en-US" dirty="0"/>
            </a:br>
            <a:endParaRPr lang="es-ES" dirty="0"/>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Let's</a:t>
            </a:r>
            <a:r>
              <a:rPr lang="es-ES" dirty="0"/>
              <a:t> </a:t>
            </a:r>
            <a:r>
              <a:rPr lang="es-ES" dirty="0" err="1"/>
              <a:t>start</a:t>
            </a:r>
            <a:r>
              <a:rPr lang="es-ES" dirty="0"/>
              <a:t> </a:t>
            </a:r>
            <a:r>
              <a:rPr lang="es-ES" dirty="0" err="1"/>
              <a:t>by</a:t>
            </a:r>
            <a:r>
              <a:rPr lang="es-ES" dirty="0"/>
              <a:t> </a:t>
            </a:r>
            <a:r>
              <a:rPr lang="es-ES" dirty="0" err="1"/>
              <a:t>discussing</a:t>
            </a:r>
            <a:r>
              <a:rPr lang="es-ES" dirty="0"/>
              <a:t> </a:t>
            </a:r>
            <a:r>
              <a:rPr lang="es-ES" dirty="0" err="1"/>
              <a:t>the</a:t>
            </a:r>
            <a:r>
              <a:rPr lang="es-ES" dirty="0"/>
              <a:t> </a:t>
            </a:r>
            <a:r>
              <a:rPr lang="es-ES" dirty="0" err="1"/>
              <a:t>process</a:t>
            </a:r>
            <a:r>
              <a:rPr lang="es-ES" dirty="0"/>
              <a:t> </a:t>
            </a:r>
            <a:r>
              <a:rPr lang="es-ES" dirty="0" err="1"/>
              <a:t>of</a:t>
            </a:r>
            <a:r>
              <a:rPr lang="es-ES" dirty="0"/>
              <a:t> DHIS2 </a:t>
            </a:r>
            <a:r>
              <a:rPr lang="es-ES" dirty="0" err="1"/>
              <a:t>configuration</a:t>
            </a:r>
            <a:r>
              <a:rPr lang="es-ES" dirty="0"/>
              <a:t>. In </a:t>
            </a:r>
            <a:r>
              <a:rPr lang="es-ES" dirty="0" err="1"/>
              <a:t>order</a:t>
            </a:r>
            <a:r>
              <a:rPr lang="es-ES" dirty="0"/>
              <a:t> </a:t>
            </a:r>
            <a:r>
              <a:rPr lang="es-ES" dirty="0" err="1"/>
              <a:t>to</a:t>
            </a:r>
            <a:r>
              <a:rPr lang="es-ES" dirty="0"/>
              <a:t> </a:t>
            </a:r>
            <a:r>
              <a:rPr lang="es-ES" dirty="0" err="1"/>
              <a:t>localize</a:t>
            </a:r>
            <a:r>
              <a:rPr lang="es-ES" dirty="0"/>
              <a:t> DHIS2 </a:t>
            </a:r>
            <a:r>
              <a:rPr lang="es-ES" dirty="0" err="1"/>
              <a:t>to</a:t>
            </a:r>
            <a:r>
              <a:rPr lang="es-ES" dirty="0"/>
              <a:t> </a:t>
            </a:r>
            <a:r>
              <a:rPr lang="es-ES" dirty="0" err="1"/>
              <a:t>fit</a:t>
            </a:r>
            <a:r>
              <a:rPr lang="es-ES" dirty="0"/>
              <a:t> </a:t>
            </a:r>
            <a:r>
              <a:rPr lang="es-ES" dirty="0" err="1"/>
              <a:t>within</a:t>
            </a:r>
            <a:r>
              <a:rPr lang="es-ES" dirty="0"/>
              <a:t> a </a:t>
            </a:r>
            <a:r>
              <a:rPr lang="es-ES" dirty="0" err="1"/>
              <a:t>specific</a:t>
            </a:r>
            <a:r>
              <a:rPr lang="es-ES" dirty="0"/>
              <a:t> </a:t>
            </a:r>
            <a:r>
              <a:rPr lang="es-ES" dirty="0" err="1"/>
              <a:t>context</a:t>
            </a:r>
            <a:r>
              <a:rPr lang="es-ES" dirty="0"/>
              <a:t>, DHIS2 has </a:t>
            </a:r>
            <a:r>
              <a:rPr lang="es-ES" dirty="0" err="1"/>
              <a:t>several</a:t>
            </a:r>
            <a:r>
              <a:rPr lang="es-ES" dirty="0"/>
              <a:t> </a:t>
            </a:r>
            <a:r>
              <a:rPr lang="es-ES" dirty="0" err="1"/>
              <a:t>different</a:t>
            </a:r>
            <a:r>
              <a:rPr lang="es-ES" dirty="0"/>
              <a:t> </a:t>
            </a:r>
            <a:r>
              <a:rPr lang="es-ES" dirty="0" err="1"/>
              <a:t>functionalities</a:t>
            </a:r>
            <a:r>
              <a:rPr lang="es-ES" dirty="0"/>
              <a:t> </a:t>
            </a:r>
            <a:r>
              <a:rPr lang="es-ES" dirty="0" err="1"/>
              <a:t>that</a:t>
            </a:r>
            <a:r>
              <a:rPr lang="es-ES" dirty="0"/>
              <a:t> </a:t>
            </a:r>
            <a:r>
              <a:rPr lang="es-ES" dirty="0" err="1"/>
              <a:t>allow</a:t>
            </a:r>
            <a:r>
              <a:rPr lang="es-ES" dirty="0"/>
              <a:t> </a:t>
            </a:r>
            <a:r>
              <a:rPr lang="es-ES" dirty="0" err="1"/>
              <a:t>you</a:t>
            </a:r>
            <a:r>
              <a:rPr lang="es-ES" dirty="0"/>
              <a:t> </a:t>
            </a:r>
            <a:r>
              <a:rPr lang="es-ES" dirty="0" err="1"/>
              <a:t>to</a:t>
            </a:r>
            <a:r>
              <a:rPr lang="es-ES" dirty="0"/>
              <a:t> </a:t>
            </a:r>
            <a:r>
              <a:rPr lang="es-ES" dirty="0" err="1"/>
              <a:t>modify</a:t>
            </a:r>
            <a:r>
              <a:rPr lang="es-ES" dirty="0"/>
              <a:t> </a:t>
            </a:r>
            <a:r>
              <a:rPr lang="es-ES" dirty="0" err="1"/>
              <a:t>the</a:t>
            </a:r>
            <a:r>
              <a:rPr lang="es-ES" dirty="0"/>
              <a:t> </a:t>
            </a:r>
            <a:r>
              <a:rPr lang="es-ES" dirty="0" err="1"/>
              <a:t>configuration</a:t>
            </a:r>
            <a:r>
              <a:rPr lang="es-ES" dirty="0"/>
              <a:t> </a:t>
            </a:r>
            <a:r>
              <a:rPr lang="es-ES" dirty="0" err="1"/>
              <a:t>directly</a:t>
            </a:r>
            <a:r>
              <a:rPr lang="es-ES" dirty="0"/>
              <a:t> </a:t>
            </a:r>
            <a:r>
              <a:rPr lang="es-ES" dirty="0" err="1"/>
              <a:t>through</a:t>
            </a:r>
            <a:r>
              <a:rPr lang="es-ES" dirty="0"/>
              <a:t> </a:t>
            </a:r>
            <a:r>
              <a:rPr lang="es-ES" dirty="0" err="1"/>
              <a:t>the</a:t>
            </a:r>
            <a:r>
              <a:rPr lang="es-ES" dirty="0"/>
              <a:t> </a:t>
            </a:r>
            <a:r>
              <a:rPr lang="es-ES" dirty="0" err="1"/>
              <a:t>user</a:t>
            </a:r>
            <a:r>
              <a:rPr lang="es-ES" dirty="0"/>
              <a:t> interface.</a:t>
            </a:r>
          </a:p>
        </p:txBody>
      </p:sp>
    </p:spTree>
    <p:extLst>
      <p:ext uri="{BB962C8B-B14F-4D97-AF65-F5344CB8AC3E}">
        <p14:creationId xmlns:p14="http://schemas.microsoft.com/office/powerpoint/2010/main" val="20694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Examples</a:t>
            </a:r>
            <a:r>
              <a:rPr lang="es-ES" dirty="0"/>
              <a:t> </a:t>
            </a:r>
            <a:r>
              <a:rPr lang="es-ES" dirty="0" err="1"/>
              <a:t>of</a:t>
            </a:r>
            <a:r>
              <a:rPr lang="es-ES" dirty="0"/>
              <a:t> </a:t>
            </a:r>
            <a:r>
              <a:rPr lang="es-ES" dirty="0" err="1"/>
              <a:t>items</a:t>
            </a:r>
            <a:r>
              <a:rPr lang="es-ES" dirty="0"/>
              <a:t> </a:t>
            </a:r>
            <a:r>
              <a:rPr lang="es-ES" dirty="0" err="1"/>
              <a:t>that</a:t>
            </a:r>
            <a:r>
              <a:rPr lang="es-ES" dirty="0"/>
              <a:t> can be </a:t>
            </a:r>
            <a:r>
              <a:rPr lang="es-ES" dirty="0" err="1"/>
              <a:t>configured</a:t>
            </a:r>
            <a:r>
              <a:rPr lang="es-ES" dirty="0"/>
              <a:t> </a:t>
            </a:r>
            <a:r>
              <a:rPr lang="es-ES" dirty="0" err="1"/>
              <a:t>this</a:t>
            </a:r>
            <a:r>
              <a:rPr lang="es-ES" dirty="0"/>
              <a:t> </a:t>
            </a:r>
            <a:r>
              <a:rPr lang="es-ES" dirty="0" err="1"/>
              <a:t>way</a:t>
            </a:r>
            <a:r>
              <a:rPr lang="es-ES" dirty="0"/>
              <a:t> </a:t>
            </a:r>
            <a:r>
              <a:rPr lang="es-ES" dirty="0" err="1"/>
              <a:t>include</a:t>
            </a:r>
            <a:r>
              <a:rPr lang="es-ES" dirty="0"/>
              <a:t> data </a:t>
            </a:r>
            <a:r>
              <a:rPr lang="es-ES" dirty="0" err="1"/>
              <a:t>elements</a:t>
            </a:r>
            <a:r>
              <a:rPr lang="es-ES" dirty="0"/>
              <a:t> and </a:t>
            </a:r>
            <a:r>
              <a:rPr lang="es-ES" dirty="0" err="1"/>
              <a:t>their</a:t>
            </a:r>
            <a:r>
              <a:rPr lang="es-ES" dirty="0"/>
              <a:t> </a:t>
            </a:r>
            <a:r>
              <a:rPr lang="es-ES" dirty="0" err="1"/>
              <a:t>disaggregations</a:t>
            </a:r>
            <a:r>
              <a:rPr lang="es-ES" dirty="0"/>
              <a:t>, </a:t>
            </a:r>
            <a:r>
              <a:rPr lang="es-ES" dirty="0" err="1"/>
              <a:t>indicators</a:t>
            </a:r>
            <a:r>
              <a:rPr lang="es-ES" dirty="0"/>
              <a:t> and </a:t>
            </a:r>
            <a:r>
              <a:rPr lang="es-ES" dirty="0" err="1"/>
              <a:t>organization</a:t>
            </a:r>
            <a:r>
              <a:rPr lang="es-ES" dirty="0"/>
              <a:t> </a:t>
            </a:r>
            <a:r>
              <a:rPr lang="es-ES" dirty="0" err="1"/>
              <a:t>units</a:t>
            </a:r>
            <a:r>
              <a:rPr lang="es-ES" dirty="0"/>
              <a:t>.</a:t>
            </a:r>
          </a:p>
        </p:txBody>
      </p:sp>
    </p:spTree>
    <p:extLst>
      <p:ext uri="{BB962C8B-B14F-4D97-AF65-F5344CB8AC3E}">
        <p14:creationId xmlns:p14="http://schemas.microsoft.com/office/powerpoint/2010/main" val="320086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a:t>In </a:t>
            </a:r>
            <a:r>
              <a:rPr lang="es-ES" dirty="0" err="1"/>
              <a:t>fact</a:t>
            </a:r>
            <a:r>
              <a:rPr lang="es-ES" dirty="0"/>
              <a:t>, </a:t>
            </a:r>
            <a:r>
              <a:rPr lang="es-ES" dirty="0" err="1"/>
              <a:t>all</a:t>
            </a:r>
            <a:r>
              <a:rPr lang="es-ES" dirty="0"/>
              <a:t> </a:t>
            </a:r>
            <a:r>
              <a:rPr lang="es-ES" dirty="0" err="1"/>
              <a:t>of</a:t>
            </a:r>
            <a:r>
              <a:rPr lang="es-ES" dirty="0"/>
              <a:t> </a:t>
            </a:r>
            <a:r>
              <a:rPr lang="es-ES" dirty="0" err="1"/>
              <a:t>the</a:t>
            </a:r>
            <a:r>
              <a:rPr lang="es-ES" dirty="0"/>
              <a:t> </a:t>
            </a:r>
            <a:r>
              <a:rPr lang="es-ES" dirty="0" err="1"/>
              <a:t>metadata</a:t>
            </a:r>
            <a:r>
              <a:rPr lang="es-ES" dirty="0"/>
              <a:t> in DHIS2 can be </a:t>
            </a:r>
            <a:r>
              <a:rPr lang="es-ES" dirty="0" err="1"/>
              <a:t>modified</a:t>
            </a:r>
            <a:r>
              <a:rPr lang="es-ES" dirty="0"/>
              <a:t> </a:t>
            </a:r>
            <a:r>
              <a:rPr lang="es-ES" dirty="0" err="1"/>
              <a:t>via</a:t>
            </a:r>
            <a:r>
              <a:rPr lang="es-ES" dirty="0"/>
              <a:t> </a:t>
            </a:r>
            <a:r>
              <a:rPr lang="es-ES" dirty="0" err="1"/>
              <a:t>the</a:t>
            </a:r>
            <a:r>
              <a:rPr lang="es-ES" dirty="0"/>
              <a:t> </a:t>
            </a:r>
            <a:r>
              <a:rPr lang="es-ES" dirty="0" err="1"/>
              <a:t>user</a:t>
            </a:r>
            <a:r>
              <a:rPr lang="es-ES" dirty="0"/>
              <a:t> interface </a:t>
            </a:r>
            <a:r>
              <a:rPr lang="es-ES" dirty="0" err="1"/>
              <a:t>using</a:t>
            </a:r>
            <a:r>
              <a:rPr lang="es-ES" dirty="0"/>
              <a:t> </a:t>
            </a:r>
            <a:r>
              <a:rPr lang="es-ES" dirty="0" err="1"/>
              <a:t>the</a:t>
            </a:r>
            <a:r>
              <a:rPr lang="es-ES" dirty="0"/>
              <a:t> </a:t>
            </a:r>
            <a:r>
              <a:rPr lang="es-ES" dirty="0" err="1"/>
              <a:t>Maintenance</a:t>
            </a:r>
            <a:r>
              <a:rPr lang="es-ES" dirty="0"/>
              <a:t> app, </a:t>
            </a:r>
            <a:r>
              <a:rPr lang="es-ES" dirty="0" err="1"/>
              <a:t>you</a:t>
            </a:r>
            <a:r>
              <a:rPr lang="es-ES" dirty="0"/>
              <a:t> </a:t>
            </a:r>
            <a:r>
              <a:rPr lang="es-ES" dirty="0" err="1"/>
              <a:t>will</a:t>
            </a:r>
            <a:r>
              <a:rPr lang="es-ES" dirty="0"/>
              <a:t> </a:t>
            </a:r>
            <a:r>
              <a:rPr lang="es-ES" dirty="0" err="1"/>
              <a:t>learn</a:t>
            </a:r>
            <a:r>
              <a:rPr lang="es-ES" dirty="0"/>
              <a:t> more </a:t>
            </a:r>
            <a:r>
              <a:rPr lang="es-ES" dirty="0" err="1"/>
              <a:t>about</a:t>
            </a:r>
            <a:r>
              <a:rPr lang="es-ES" dirty="0"/>
              <a:t> </a:t>
            </a:r>
            <a:r>
              <a:rPr lang="es-ES" dirty="0" err="1"/>
              <a:t>this</a:t>
            </a:r>
            <a:r>
              <a:rPr lang="es-ES" dirty="0"/>
              <a:t> </a:t>
            </a:r>
            <a:r>
              <a:rPr lang="es-ES" dirty="0" err="1"/>
              <a:t>application</a:t>
            </a:r>
            <a:r>
              <a:rPr lang="es-ES" dirty="0"/>
              <a:t> in </a:t>
            </a:r>
            <a:r>
              <a:rPr lang="es-ES" dirty="0" err="1"/>
              <a:t>the</a:t>
            </a:r>
            <a:r>
              <a:rPr lang="es-ES" dirty="0"/>
              <a:t> </a:t>
            </a:r>
            <a:r>
              <a:rPr lang="es-ES" dirty="0" err="1"/>
              <a:t>next</a:t>
            </a:r>
            <a:r>
              <a:rPr lang="es-ES" dirty="0"/>
              <a:t> video. </a:t>
            </a:r>
          </a:p>
        </p:txBody>
      </p:sp>
    </p:spTree>
    <p:extLst>
      <p:ext uri="{BB962C8B-B14F-4D97-AF65-F5344CB8AC3E}">
        <p14:creationId xmlns:p14="http://schemas.microsoft.com/office/powerpoint/2010/main" val="1709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This means you don't need to have any programming skills to configure these elements in DHIS2. </a:t>
            </a:r>
            <a:endParaRPr lang="es-ES" dirty="0"/>
          </a:p>
        </p:txBody>
      </p:sp>
    </p:spTree>
    <p:extLst>
      <p:ext uri="{BB962C8B-B14F-4D97-AF65-F5344CB8AC3E}">
        <p14:creationId xmlns:p14="http://schemas.microsoft.com/office/powerpoint/2010/main" val="397077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However</a:t>
            </a:r>
            <a:r>
              <a:rPr lang="es-ES" dirty="0"/>
              <a:t>, </a:t>
            </a:r>
            <a:r>
              <a:rPr lang="es-ES" dirty="0" err="1"/>
              <a:t>while</a:t>
            </a:r>
            <a:r>
              <a:rPr lang="es-ES" dirty="0"/>
              <a:t> </a:t>
            </a:r>
            <a:r>
              <a:rPr lang="es-ES" dirty="0" err="1"/>
              <a:t>it</a:t>
            </a:r>
            <a:r>
              <a:rPr lang="es-ES" dirty="0"/>
              <a:t> </a:t>
            </a:r>
            <a:r>
              <a:rPr lang="es-ES" dirty="0" err="1"/>
              <a:t>is</a:t>
            </a:r>
            <a:r>
              <a:rPr lang="es-ES" dirty="0"/>
              <a:t> </a:t>
            </a:r>
            <a:r>
              <a:rPr lang="es-ES" dirty="0" err="1"/>
              <a:t>possible</a:t>
            </a:r>
            <a:r>
              <a:rPr lang="es-ES" dirty="0"/>
              <a:t> </a:t>
            </a:r>
            <a:r>
              <a:rPr lang="es-ES" dirty="0" err="1"/>
              <a:t>to</a:t>
            </a:r>
            <a:r>
              <a:rPr lang="es-ES" dirty="0"/>
              <a:t> </a:t>
            </a:r>
            <a:r>
              <a:rPr lang="es-ES" dirty="0" err="1"/>
              <a:t>modify</a:t>
            </a:r>
            <a:r>
              <a:rPr lang="es-ES" dirty="0"/>
              <a:t> </a:t>
            </a:r>
            <a:r>
              <a:rPr lang="es-ES" dirty="0" err="1"/>
              <a:t>all</a:t>
            </a:r>
            <a:r>
              <a:rPr lang="es-ES" dirty="0"/>
              <a:t> </a:t>
            </a:r>
            <a:r>
              <a:rPr lang="es-ES" dirty="0" err="1"/>
              <a:t>of</a:t>
            </a:r>
            <a:r>
              <a:rPr lang="es-ES" dirty="0"/>
              <a:t> </a:t>
            </a:r>
            <a:r>
              <a:rPr lang="es-ES" dirty="0" err="1"/>
              <a:t>the</a:t>
            </a:r>
            <a:r>
              <a:rPr lang="es-ES" dirty="0"/>
              <a:t> </a:t>
            </a:r>
            <a:r>
              <a:rPr lang="es-ES" dirty="0" err="1"/>
              <a:t>metadata</a:t>
            </a:r>
            <a:r>
              <a:rPr lang="es-ES" dirty="0"/>
              <a:t> </a:t>
            </a:r>
            <a:r>
              <a:rPr lang="es-ES" dirty="0" err="1"/>
              <a:t>via</a:t>
            </a:r>
            <a:r>
              <a:rPr lang="es-ES" dirty="0"/>
              <a:t> </a:t>
            </a:r>
            <a:r>
              <a:rPr lang="es-ES" dirty="0" err="1"/>
              <a:t>the</a:t>
            </a:r>
            <a:r>
              <a:rPr lang="es-ES" dirty="0"/>
              <a:t> DHIS2 </a:t>
            </a:r>
            <a:r>
              <a:rPr lang="es-ES" dirty="0" err="1"/>
              <a:t>user</a:t>
            </a:r>
            <a:r>
              <a:rPr lang="es-ES" dirty="0"/>
              <a:t> interface, </a:t>
            </a:r>
            <a:r>
              <a:rPr lang="es-ES" dirty="0" err="1"/>
              <a:t>there</a:t>
            </a:r>
            <a:r>
              <a:rPr lang="es-ES" dirty="0"/>
              <a:t> are </a:t>
            </a:r>
            <a:r>
              <a:rPr lang="es-ES" dirty="0" err="1"/>
              <a:t>some</a:t>
            </a:r>
            <a:r>
              <a:rPr lang="es-ES" dirty="0"/>
              <a:t> </a:t>
            </a:r>
            <a:r>
              <a:rPr lang="es-ES" dirty="0" err="1"/>
              <a:t>constraints</a:t>
            </a:r>
            <a:r>
              <a:rPr lang="es-ES" dirty="0"/>
              <a:t> in </a:t>
            </a:r>
            <a:r>
              <a:rPr lang="es-ES" dirty="0" err="1"/>
              <a:t>practice</a:t>
            </a:r>
            <a:r>
              <a:rPr lang="es-ES" dirty="0"/>
              <a:t>.</a:t>
            </a:r>
          </a:p>
        </p:txBody>
      </p:sp>
    </p:spTree>
    <p:extLst>
      <p:ext uri="{BB962C8B-B14F-4D97-AF65-F5344CB8AC3E}">
        <p14:creationId xmlns:p14="http://schemas.microsoft.com/office/powerpoint/2010/main" val="1281301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For</a:t>
            </a:r>
            <a:r>
              <a:rPr lang="es-ES" dirty="0"/>
              <a:t> </a:t>
            </a:r>
            <a:r>
              <a:rPr lang="es-ES" dirty="0" err="1"/>
              <a:t>example</a:t>
            </a:r>
            <a:r>
              <a:rPr lang="es-ES" dirty="0"/>
              <a:t>, </a:t>
            </a:r>
            <a:r>
              <a:rPr lang="es-ES" dirty="0" err="1"/>
              <a:t>if</a:t>
            </a:r>
            <a:r>
              <a:rPr lang="es-ES" dirty="0"/>
              <a:t> I </a:t>
            </a:r>
            <a:r>
              <a:rPr lang="es-ES" dirty="0" err="1"/>
              <a:t>want</a:t>
            </a:r>
            <a:r>
              <a:rPr lang="es-ES" dirty="0"/>
              <a:t> </a:t>
            </a:r>
            <a:r>
              <a:rPr lang="es-ES" dirty="0" err="1"/>
              <a:t>to</a:t>
            </a:r>
            <a:r>
              <a:rPr lang="es-ES" dirty="0"/>
              <a:t> </a:t>
            </a:r>
            <a:r>
              <a:rPr lang="es-ES" dirty="0" err="1"/>
              <a:t>add</a:t>
            </a:r>
            <a:r>
              <a:rPr lang="es-ES" dirty="0"/>
              <a:t> </a:t>
            </a:r>
            <a:r>
              <a:rPr lang="es-ES" dirty="0" err="1"/>
              <a:t>an</a:t>
            </a:r>
            <a:r>
              <a:rPr lang="es-ES" dirty="0"/>
              <a:t> </a:t>
            </a:r>
            <a:r>
              <a:rPr lang="es-ES" dirty="0" err="1"/>
              <a:t>entire</a:t>
            </a:r>
            <a:r>
              <a:rPr lang="es-ES" dirty="0"/>
              <a:t> </a:t>
            </a:r>
            <a:r>
              <a:rPr lang="es-ES" dirty="0" err="1"/>
              <a:t>organization</a:t>
            </a:r>
            <a:r>
              <a:rPr lang="es-ES" dirty="0"/>
              <a:t> </a:t>
            </a:r>
            <a:r>
              <a:rPr lang="es-ES" dirty="0" err="1"/>
              <a:t>unit</a:t>
            </a:r>
            <a:r>
              <a:rPr lang="es-ES" dirty="0"/>
              <a:t> </a:t>
            </a:r>
            <a:r>
              <a:rPr lang="es-ES" dirty="0" err="1"/>
              <a:t>hierarchy</a:t>
            </a:r>
            <a:r>
              <a:rPr lang="es-ES" dirty="0"/>
              <a:t>, </a:t>
            </a:r>
            <a:r>
              <a:rPr lang="es-ES" dirty="0" err="1"/>
              <a:t>including</a:t>
            </a:r>
            <a:r>
              <a:rPr lang="es-ES" dirty="0"/>
              <a:t> </a:t>
            </a:r>
            <a:r>
              <a:rPr lang="es-ES" dirty="0" err="1"/>
              <a:t>all</a:t>
            </a:r>
            <a:r>
              <a:rPr lang="es-ES" dirty="0"/>
              <a:t> </a:t>
            </a:r>
            <a:r>
              <a:rPr lang="es-ES" dirty="0" err="1"/>
              <a:t>of</a:t>
            </a:r>
            <a:r>
              <a:rPr lang="es-ES" dirty="0"/>
              <a:t> </a:t>
            </a:r>
            <a:r>
              <a:rPr lang="es-ES" dirty="0" err="1"/>
              <a:t>the</a:t>
            </a:r>
            <a:r>
              <a:rPr lang="es-ES" dirty="0"/>
              <a:t> </a:t>
            </a:r>
            <a:r>
              <a:rPr lang="es-ES" dirty="0" err="1"/>
              <a:t>names</a:t>
            </a:r>
            <a:r>
              <a:rPr lang="es-ES" dirty="0"/>
              <a:t>, </a:t>
            </a:r>
            <a:r>
              <a:rPr lang="es-ES" dirty="0" err="1"/>
              <a:t>codes</a:t>
            </a:r>
            <a:r>
              <a:rPr lang="es-ES" dirty="0"/>
              <a:t>, and </a:t>
            </a:r>
            <a:r>
              <a:rPr lang="es-ES" dirty="0" err="1"/>
              <a:t>location</a:t>
            </a:r>
            <a:r>
              <a:rPr lang="es-ES" dirty="0"/>
              <a:t> </a:t>
            </a:r>
            <a:r>
              <a:rPr lang="es-ES" dirty="0" err="1"/>
              <a:t>information</a:t>
            </a:r>
            <a:r>
              <a:rPr lang="es-ES" dirty="0"/>
              <a:t> </a:t>
            </a:r>
            <a:r>
              <a:rPr lang="es-ES" dirty="0" err="1"/>
              <a:t>for</a:t>
            </a:r>
            <a:r>
              <a:rPr lang="es-ES" dirty="0"/>
              <a:t> </a:t>
            </a:r>
            <a:r>
              <a:rPr lang="es-ES" dirty="0" err="1"/>
              <a:t>all</a:t>
            </a:r>
            <a:r>
              <a:rPr lang="es-ES" dirty="0"/>
              <a:t> </a:t>
            </a:r>
            <a:r>
              <a:rPr lang="es-ES" dirty="0" err="1"/>
              <a:t>health</a:t>
            </a:r>
            <a:r>
              <a:rPr lang="es-ES" dirty="0"/>
              <a:t> </a:t>
            </a:r>
            <a:r>
              <a:rPr lang="es-ES" dirty="0" err="1"/>
              <a:t>facilities</a:t>
            </a:r>
            <a:r>
              <a:rPr lang="es-ES" dirty="0"/>
              <a:t> </a:t>
            </a:r>
            <a:r>
              <a:rPr lang="es-ES" dirty="0" err="1"/>
              <a:t>or</a:t>
            </a:r>
            <a:r>
              <a:rPr lang="es-ES" dirty="0"/>
              <a:t> </a:t>
            </a:r>
            <a:r>
              <a:rPr lang="es-ES" dirty="0" err="1"/>
              <a:t>schools</a:t>
            </a:r>
            <a:r>
              <a:rPr lang="es-ES" dirty="0"/>
              <a:t> in a country, </a:t>
            </a:r>
            <a:r>
              <a:rPr lang="es-ES" dirty="0" err="1"/>
              <a:t>it</a:t>
            </a:r>
            <a:r>
              <a:rPr lang="es-ES" dirty="0"/>
              <a:t> </a:t>
            </a:r>
            <a:r>
              <a:rPr lang="es-ES" dirty="0" err="1"/>
              <a:t>would</a:t>
            </a:r>
            <a:r>
              <a:rPr lang="es-ES" dirty="0"/>
              <a:t> </a:t>
            </a:r>
            <a:r>
              <a:rPr lang="es-ES" dirty="0" err="1"/>
              <a:t>not</a:t>
            </a:r>
            <a:r>
              <a:rPr lang="es-ES" dirty="0"/>
              <a:t> be </a:t>
            </a:r>
            <a:r>
              <a:rPr lang="es-ES" dirty="0" err="1"/>
              <a:t>practical</a:t>
            </a:r>
            <a:r>
              <a:rPr lang="es-ES" dirty="0"/>
              <a:t> </a:t>
            </a:r>
            <a:r>
              <a:rPr lang="es-ES" dirty="0" err="1"/>
              <a:t>to</a:t>
            </a:r>
            <a:r>
              <a:rPr lang="es-ES" dirty="0"/>
              <a:t> </a:t>
            </a:r>
            <a:r>
              <a:rPr lang="es-ES" dirty="0" err="1"/>
              <a:t>perform</a:t>
            </a:r>
            <a:r>
              <a:rPr lang="es-ES" dirty="0"/>
              <a:t> </a:t>
            </a:r>
            <a:r>
              <a:rPr lang="es-ES" dirty="0" err="1"/>
              <a:t>this</a:t>
            </a:r>
            <a:r>
              <a:rPr lang="es-ES" dirty="0"/>
              <a:t> </a:t>
            </a:r>
            <a:r>
              <a:rPr lang="es-ES" dirty="0" err="1"/>
              <a:t>operation</a:t>
            </a:r>
            <a:r>
              <a:rPr lang="es-ES" dirty="0"/>
              <a:t> </a:t>
            </a:r>
            <a:r>
              <a:rPr lang="es-ES" dirty="0" err="1"/>
              <a:t>one</a:t>
            </a:r>
            <a:r>
              <a:rPr lang="es-ES" dirty="0"/>
              <a:t> </a:t>
            </a:r>
            <a:r>
              <a:rPr lang="es-ES" dirty="0" err="1"/>
              <a:t>organization</a:t>
            </a:r>
            <a:r>
              <a:rPr lang="es-ES" dirty="0"/>
              <a:t> </a:t>
            </a:r>
            <a:r>
              <a:rPr lang="es-ES" dirty="0" err="1"/>
              <a:t>unit</a:t>
            </a:r>
            <a:r>
              <a:rPr lang="es-ES" dirty="0"/>
              <a:t> at a time. </a:t>
            </a:r>
            <a:r>
              <a:rPr lang="es-ES" dirty="0" err="1"/>
              <a:t>You</a:t>
            </a:r>
            <a:r>
              <a:rPr lang="es-ES" dirty="0"/>
              <a:t> can </a:t>
            </a:r>
            <a:r>
              <a:rPr lang="es-ES" dirty="0" err="1"/>
              <a:t>learn</a:t>
            </a:r>
            <a:r>
              <a:rPr lang="es-ES" dirty="0"/>
              <a:t> </a:t>
            </a:r>
            <a:r>
              <a:rPr lang="es-ES" dirty="0" err="1"/>
              <a:t>about</a:t>
            </a:r>
            <a:r>
              <a:rPr lang="es-ES" dirty="0"/>
              <a:t> </a:t>
            </a:r>
            <a:r>
              <a:rPr lang="es-ES" dirty="0" err="1"/>
              <a:t>recommended</a:t>
            </a:r>
            <a:r>
              <a:rPr lang="es-ES" dirty="0"/>
              <a:t> </a:t>
            </a:r>
            <a:r>
              <a:rPr lang="es-ES" dirty="0" err="1"/>
              <a:t>approaches</a:t>
            </a:r>
            <a:r>
              <a:rPr lang="es-ES" dirty="0"/>
              <a:t> </a:t>
            </a:r>
            <a:r>
              <a:rPr lang="es-ES" dirty="0" err="1"/>
              <a:t>for</a:t>
            </a:r>
            <a:r>
              <a:rPr lang="es-ES" dirty="0"/>
              <a:t> </a:t>
            </a:r>
            <a:r>
              <a:rPr lang="es-ES" dirty="0" err="1"/>
              <a:t>configuring</a:t>
            </a:r>
            <a:r>
              <a:rPr lang="es-ES" dirty="0"/>
              <a:t> </a:t>
            </a:r>
            <a:r>
              <a:rPr lang="es-ES" dirty="0" err="1"/>
              <a:t>large</a:t>
            </a:r>
            <a:r>
              <a:rPr lang="es-ES" dirty="0"/>
              <a:t> </a:t>
            </a:r>
            <a:r>
              <a:rPr lang="es-ES" dirty="0" err="1"/>
              <a:t>amounts</a:t>
            </a:r>
            <a:r>
              <a:rPr lang="es-ES" dirty="0"/>
              <a:t> </a:t>
            </a:r>
            <a:r>
              <a:rPr lang="es-ES" dirty="0" err="1"/>
              <a:t>of</a:t>
            </a:r>
            <a:r>
              <a:rPr lang="es-ES" dirty="0"/>
              <a:t> </a:t>
            </a:r>
            <a:r>
              <a:rPr lang="es-ES" dirty="0" err="1"/>
              <a:t>metadata</a:t>
            </a:r>
            <a:r>
              <a:rPr lang="es-ES" dirty="0"/>
              <a:t> at once </a:t>
            </a:r>
            <a:r>
              <a:rPr lang="es-ES" dirty="0" err="1"/>
              <a:t>such</a:t>
            </a:r>
            <a:r>
              <a:rPr lang="es-ES" dirty="0"/>
              <a:t> as </a:t>
            </a:r>
            <a:r>
              <a:rPr lang="es-ES" dirty="0" err="1"/>
              <a:t>the</a:t>
            </a:r>
            <a:r>
              <a:rPr lang="es-ES" dirty="0"/>
              <a:t> </a:t>
            </a:r>
            <a:r>
              <a:rPr lang="es-ES" dirty="0" err="1"/>
              <a:t>mass</a:t>
            </a:r>
            <a:r>
              <a:rPr lang="es-ES" dirty="0"/>
              <a:t> </a:t>
            </a:r>
            <a:r>
              <a:rPr lang="es-ES" dirty="0" err="1"/>
              <a:t>import</a:t>
            </a:r>
            <a:r>
              <a:rPr lang="es-ES" dirty="0"/>
              <a:t> </a:t>
            </a:r>
            <a:r>
              <a:rPr lang="es-ES" dirty="0" err="1"/>
              <a:t>functionality</a:t>
            </a:r>
            <a:r>
              <a:rPr lang="es-ES" dirty="0"/>
              <a:t> in </a:t>
            </a:r>
            <a:r>
              <a:rPr lang="es-ES" dirty="0" err="1"/>
              <a:t>the</a:t>
            </a:r>
            <a:r>
              <a:rPr lang="es-ES" dirty="0"/>
              <a:t> DHIS2 </a:t>
            </a:r>
            <a:r>
              <a:rPr lang="es-ES" dirty="0" err="1"/>
              <a:t>documentation</a:t>
            </a:r>
            <a:r>
              <a:rPr lang="es-ES" dirty="0"/>
              <a:t>. </a:t>
            </a:r>
          </a:p>
        </p:txBody>
      </p:sp>
    </p:spTree>
    <p:extLst>
      <p:ext uri="{BB962C8B-B14F-4D97-AF65-F5344CB8AC3E}">
        <p14:creationId xmlns:p14="http://schemas.microsoft.com/office/powerpoint/2010/main" val="1434350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s-ES" dirty="0" err="1"/>
              <a:t>The</a:t>
            </a:r>
            <a:r>
              <a:rPr lang="es-ES" dirty="0"/>
              <a:t> </a:t>
            </a:r>
            <a:r>
              <a:rPr lang="es-ES" dirty="0" err="1"/>
              <a:t>second</a:t>
            </a:r>
            <a:r>
              <a:rPr lang="es-ES" dirty="0"/>
              <a:t> </a:t>
            </a:r>
            <a:r>
              <a:rPr lang="es-ES" dirty="0" err="1"/>
              <a:t>principle</a:t>
            </a:r>
            <a:r>
              <a:rPr lang="es-ES" dirty="0"/>
              <a:t> </a:t>
            </a:r>
            <a:r>
              <a:rPr lang="es-ES" dirty="0" err="1"/>
              <a:t>we</a:t>
            </a:r>
            <a:r>
              <a:rPr lang="es-ES" dirty="0"/>
              <a:t> </a:t>
            </a:r>
            <a:r>
              <a:rPr lang="es-ES" dirty="0" err="1"/>
              <a:t>will</a:t>
            </a:r>
            <a:r>
              <a:rPr lang="es-ES" dirty="0"/>
              <a:t> </a:t>
            </a:r>
            <a:r>
              <a:rPr lang="es-ES" dirty="0" err="1"/>
              <a:t>discuss</a:t>
            </a:r>
            <a:r>
              <a:rPr lang="es-ES" dirty="0"/>
              <a:t> </a:t>
            </a:r>
            <a:r>
              <a:rPr lang="es-ES" dirty="0" err="1"/>
              <a:t>is</a:t>
            </a:r>
            <a:r>
              <a:rPr lang="es-ES" dirty="0"/>
              <a:t> </a:t>
            </a:r>
            <a:r>
              <a:rPr lang="es-ES" dirty="0" err="1"/>
              <a:t>that</a:t>
            </a:r>
            <a:r>
              <a:rPr lang="es-ES" dirty="0"/>
              <a:t> DHIS2 </a:t>
            </a:r>
            <a:r>
              <a:rPr lang="es-ES" dirty="0" err="1"/>
              <a:t>supports</a:t>
            </a:r>
            <a:r>
              <a:rPr lang="es-ES" dirty="0"/>
              <a:t> a flexible data </a:t>
            </a:r>
            <a:r>
              <a:rPr lang="es-ES" dirty="0" err="1"/>
              <a:t>model</a:t>
            </a:r>
            <a:r>
              <a:rPr lang="es-ES" dirty="0"/>
              <a:t> </a:t>
            </a:r>
            <a:r>
              <a:rPr lang="es-ES" dirty="0" err="1"/>
              <a:t>that</a:t>
            </a:r>
            <a:r>
              <a:rPr lang="es-ES" dirty="0"/>
              <a:t> </a:t>
            </a:r>
            <a:r>
              <a:rPr lang="es-ES" dirty="0" err="1"/>
              <a:t>promotes</a:t>
            </a:r>
            <a:r>
              <a:rPr lang="es-ES" dirty="0"/>
              <a:t> </a:t>
            </a:r>
            <a:r>
              <a:rPr lang="es-ES" dirty="0" err="1"/>
              <a:t>different</a:t>
            </a:r>
            <a:r>
              <a:rPr lang="es-ES" dirty="0"/>
              <a:t> data </a:t>
            </a:r>
            <a:r>
              <a:rPr lang="es-ES" dirty="0" err="1"/>
              <a:t>sources</a:t>
            </a:r>
            <a:r>
              <a:rPr lang="es-ES" dirty="0"/>
              <a:t> </a:t>
            </a:r>
            <a:r>
              <a:rPr lang="es-ES" dirty="0" err="1"/>
              <a:t>to</a:t>
            </a:r>
            <a:r>
              <a:rPr lang="es-ES" dirty="0"/>
              <a:t> be </a:t>
            </a:r>
            <a:r>
              <a:rPr lang="es-ES" dirty="0" err="1"/>
              <a:t>integrated</a:t>
            </a:r>
            <a:r>
              <a:rPr lang="es-ES" dirty="0"/>
              <a:t> </a:t>
            </a:r>
            <a:r>
              <a:rPr lang="es-ES" dirty="0" err="1"/>
              <a:t>into</a:t>
            </a:r>
            <a:r>
              <a:rPr lang="es-ES" dirty="0"/>
              <a:t> </a:t>
            </a:r>
            <a:r>
              <a:rPr lang="es-ES" dirty="0" err="1"/>
              <a:t>one</a:t>
            </a:r>
            <a:r>
              <a:rPr lang="es-ES" dirty="0"/>
              <a:t> single data </a:t>
            </a:r>
            <a:r>
              <a:rPr lang="es-ES" dirty="0" err="1"/>
              <a:t>repository</a:t>
            </a:r>
            <a:r>
              <a:rPr lang="es-ES" dirty="0"/>
              <a:t>. In </a:t>
            </a:r>
            <a:r>
              <a:rPr lang="es-ES" dirty="0" err="1"/>
              <a:t>other</a:t>
            </a:r>
            <a:r>
              <a:rPr lang="es-ES" dirty="0"/>
              <a:t> </a:t>
            </a:r>
            <a:r>
              <a:rPr lang="es-ES" dirty="0" err="1"/>
              <a:t>words</a:t>
            </a:r>
            <a:r>
              <a:rPr lang="es-ES" dirty="0"/>
              <a:t>, </a:t>
            </a:r>
            <a:r>
              <a:rPr lang="es-ES" dirty="0" err="1"/>
              <a:t>how</a:t>
            </a:r>
            <a:r>
              <a:rPr lang="es-ES" dirty="0"/>
              <a:t> DHIS2 can be </a:t>
            </a:r>
            <a:r>
              <a:rPr lang="es-ES" dirty="0" err="1"/>
              <a:t>used</a:t>
            </a:r>
            <a:r>
              <a:rPr lang="es-ES" dirty="0"/>
              <a:t> as a central data </a:t>
            </a:r>
            <a:r>
              <a:rPr lang="es-ES" dirty="0" err="1"/>
              <a:t>warehouse</a:t>
            </a:r>
            <a:r>
              <a:rPr lang="es-ES" dirty="0"/>
              <a:t>.</a:t>
            </a:r>
          </a:p>
        </p:txBody>
      </p:sp>
    </p:spTree>
    <p:extLst>
      <p:ext uri="{BB962C8B-B14F-4D97-AF65-F5344CB8AC3E}">
        <p14:creationId xmlns:p14="http://schemas.microsoft.com/office/powerpoint/2010/main" val="23026083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image" Target="../media/image3.png"/><Relationship Id="rId55" Type="http://schemas.openxmlformats.org/officeDocument/2006/relationships/image" Target="../media/image8.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6.svg"/><Relationship Id="rId58" Type="http://schemas.openxmlformats.org/officeDocument/2006/relationships/image" Target="../media/image1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56" Type="http://schemas.openxmlformats.org/officeDocument/2006/relationships/image" Target="../media/image9.png"/><Relationship Id="rId8" Type="http://schemas.openxmlformats.org/officeDocument/2006/relationships/slideLayout" Target="../slideLayouts/slideLayout8.xml"/><Relationship Id="rId51" Type="http://schemas.openxmlformats.org/officeDocument/2006/relationships/image" Target="../media/image4.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svg"/><Relationship Id="rId57" Type="http://schemas.openxmlformats.org/officeDocument/2006/relationships/image" Target="../media/image10.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08" r:id="rId3"/>
    <p:sldLayoutId id="2147483692" r:id="rId4"/>
    <p:sldLayoutId id="2147483685" r:id="rId5"/>
    <p:sldLayoutId id="2147483722" r:id="rId6"/>
    <p:sldLayoutId id="2147483721" r:id="rId7"/>
    <p:sldLayoutId id="2147483715" r:id="rId8"/>
    <p:sldLayoutId id="2147483709" r:id="rId9"/>
    <p:sldLayoutId id="2147483693" r:id="rId10"/>
    <p:sldLayoutId id="2147483725" r:id="rId11"/>
    <p:sldLayoutId id="2147483724" r:id="rId12"/>
    <p:sldLayoutId id="2147483723" r:id="rId13"/>
    <p:sldLayoutId id="2147483720" r:id="rId14"/>
    <p:sldLayoutId id="2147483719" r:id="rId15"/>
    <p:sldLayoutId id="2147483718" r:id="rId16"/>
    <p:sldLayoutId id="2147483717" r:id="rId17"/>
    <p:sldLayoutId id="2147483716" r:id="rId18"/>
    <p:sldLayoutId id="2147483713" r:id="rId19"/>
    <p:sldLayoutId id="2147483712" r:id="rId20"/>
    <p:sldLayoutId id="2147483711" r:id="rId21"/>
    <p:sldLayoutId id="2147483710" r:id="rId22"/>
    <p:sldLayoutId id="2147483687" r:id="rId23"/>
    <p:sldLayoutId id="2147483694" r:id="rId24"/>
    <p:sldLayoutId id="2147483689" r:id="rId25"/>
    <p:sldLayoutId id="2147483695" r:id="rId26"/>
    <p:sldLayoutId id="2147483690" r:id="rId27"/>
    <p:sldLayoutId id="2147483696" r:id="rId28"/>
    <p:sldLayoutId id="2147483726" r:id="rId29"/>
    <p:sldLayoutId id="2147483691" r:id="rId30"/>
    <p:sldLayoutId id="2147483686" r:id="rId31"/>
    <p:sldLayoutId id="2147483662" r:id="rId32"/>
    <p:sldLayoutId id="2147483664" r:id="rId33"/>
    <p:sldLayoutId id="2147483682" r:id="rId34"/>
    <p:sldLayoutId id="2147483674" r:id="rId35"/>
    <p:sldLayoutId id="2147483704" r:id="rId36"/>
    <p:sldLayoutId id="2147483706" r:id="rId37"/>
    <p:sldLayoutId id="2147483698" r:id="rId38"/>
    <p:sldLayoutId id="2147483699" r:id="rId39"/>
    <p:sldLayoutId id="2147483700" r:id="rId40"/>
    <p:sldLayoutId id="2147483701" r:id="rId41"/>
    <p:sldLayoutId id="2147483703" r:id="rId42"/>
    <p:sldLayoutId id="2147483702" r:id="rId43"/>
    <p:sldLayoutId id="2147483684" r:id="rId44"/>
    <p:sldLayoutId id="2147483714" r:id="rId45"/>
    <p:sldLayoutId id="2147483707" r:id="rId4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notesSlide" Target="../notesSlides/notesSlide10.xml"/><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slideLayout" Target="../slideLayouts/slideLayout10.xml"/><Relationship Id="rId1" Type="http://schemas.openxmlformats.org/officeDocument/2006/relationships/tags" Target="../tags/tag1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notesSlide" Target="../notesSlides/notesSlide11.xml"/><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slideLayout" Target="../slideLayouts/slideLayout10.xml"/><Relationship Id="rId1" Type="http://schemas.openxmlformats.org/officeDocument/2006/relationships/tags" Target="../tags/tag12.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notesSlide" Target="../notesSlides/notesSlide12.xml"/><Relationship Id="rId7" Type="http://schemas.openxmlformats.org/officeDocument/2006/relationships/image" Target="../media/image63.svg"/><Relationship Id="rId12" Type="http://schemas.openxmlformats.org/officeDocument/2006/relationships/image" Target="../media/image68.png"/><Relationship Id="rId2" Type="http://schemas.openxmlformats.org/officeDocument/2006/relationships/slideLayout" Target="../slideLayouts/slideLayout10.xml"/><Relationship Id="rId1" Type="http://schemas.openxmlformats.org/officeDocument/2006/relationships/tags" Target="../tags/tag13.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14.xml"/><Relationship Id="rId5" Type="http://schemas.openxmlformats.org/officeDocument/2006/relationships/image" Target="../media/image67.sv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15.xml"/><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5.xml"/><Relationship Id="rId7" Type="http://schemas.openxmlformats.org/officeDocument/2006/relationships/image" Target="../media/image28.sv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71.svg"/><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70.png"/><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75.svg"/><Relationship Id="rId2" Type="http://schemas.openxmlformats.org/officeDocument/2006/relationships/slideLayout" Target="../slideLayouts/slideLayout10.xml"/><Relationship Id="rId1" Type="http://schemas.openxmlformats.org/officeDocument/2006/relationships/tags" Target="../tags/tag18.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18.xml"/><Relationship Id="rId7" Type="http://schemas.openxmlformats.org/officeDocument/2006/relationships/image" Target="../media/image57.svg"/><Relationship Id="rId2" Type="http://schemas.openxmlformats.org/officeDocument/2006/relationships/slideLayout" Target="../slideLayouts/slideLayout10.xml"/><Relationship Id="rId1" Type="http://schemas.openxmlformats.org/officeDocument/2006/relationships/tags" Target="../tags/tag19.xml"/><Relationship Id="rId6" Type="http://schemas.openxmlformats.org/officeDocument/2006/relationships/image" Target="../media/image56.png"/><Relationship Id="rId11" Type="http://schemas.openxmlformats.org/officeDocument/2006/relationships/image" Target="../media/image75.svg"/><Relationship Id="rId5" Type="http://schemas.openxmlformats.org/officeDocument/2006/relationships/image" Target="../media/image77.svg"/><Relationship Id="rId10" Type="http://schemas.openxmlformats.org/officeDocument/2006/relationships/image" Target="../media/image74.png"/><Relationship Id="rId4" Type="http://schemas.openxmlformats.org/officeDocument/2006/relationships/image" Target="../media/image76.png"/><Relationship Id="rId9" Type="http://schemas.openxmlformats.org/officeDocument/2006/relationships/image" Target="../media/image73.sv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9.xml"/><Relationship Id="rId7" Type="http://schemas.openxmlformats.org/officeDocument/2006/relationships/image" Target="../media/image28.svg"/><Relationship Id="rId2" Type="http://schemas.openxmlformats.org/officeDocument/2006/relationships/slideLayout" Target="../slideLayouts/slideLayout10.xml"/><Relationship Id="rId1" Type="http://schemas.openxmlformats.org/officeDocument/2006/relationships/tags" Target="../tags/tag2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notesSlide" Target="../notesSlides/notesSlide2.xml"/><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image" Target="../media/image22.svg"/><Relationship Id="rId10" Type="http://schemas.openxmlformats.org/officeDocument/2006/relationships/image" Target="../media/image26.sv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30.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8.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24.sv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4.png"/><Relationship Id="rId3" Type="http://schemas.openxmlformats.org/officeDocument/2006/relationships/notesSlide" Target="../notesSlides/notesSlide4.xml"/><Relationship Id="rId7" Type="http://schemas.openxmlformats.org/officeDocument/2006/relationships/image" Target="../media/image32.png"/><Relationship Id="rId12" Type="http://schemas.openxmlformats.org/officeDocument/2006/relationships/image" Target="../media/image30.svg"/><Relationship Id="rId2" Type="http://schemas.openxmlformats.org/officeDocument/2006/relationships/slideLayout" Target="../slideLayouts/slideLayout10.xml"/><Relationship Id="rId16" Type="http://schemas.openxmlformats.org/officeDocument/2006/relationships/image" Target="../media/image37.svg"/><Relationship Id="rId1" Type="http://schemas.openxmlformats.org/officeDocument/2006/relationships/tags" Target="../tags/tag5.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6.png"/><Relationship Id="rId10" Type="http://schemas.openxmlformats.org/officeDocument/2006/relationships/image" Target="../media/image28.svg"/><Relationship Id="rId4" Type="http://schemas.openxmlformats.org/officeDocument/2006/relationships/image" Target="../media/image31.png"/><Relationship Id="rId9" Type="http://schemas.openxmlformats.org/officeDocument/2006/relationships/image" Target="../media/image27.png"/><Relationship Id="rId14" Type="http://schemas.openxmlformats.org/officeDocument/2006/relationships/image" Target="../media/image35.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6.xml"/><Relationship Id="rId5" Type="http://schemas.openxmlformats.org/officeDocument/2006/relationships/image" Target="../media/image24.sv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4.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Conceptual design principles of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21F7E35-DAC1-04C8-896D-33DA65A7C8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454" y="3115122"/>
            <a:ext cx="751622" cy="940614"/>
          </a:xfrm>
          <a:prstGeom prst="rect">
            <a:avLst/>
          </a:prstGeom>
        </p:spPr>
      </p:pic>
      <p:grpSp>
        <p:nvGrpSpPr>
          <p:cNvPr id="10" name="Group 9">
            <a:extLst>
              <a:ext uri="{FF2B5EF4-FFF2-40B4-BE49-F238E27FC236}">
                <a16:creationId xmlns:a16="http://schemas.microsoft.com/office/drawing/2014/main" id="{5948C1C6-FDA5-03EB-ED8A-A0920C341975}"/>
              </a:ext>
            </a:extLst>
          </p:cNvPr>
          <p:cNvGrpSpPr/>
          <p:nvPr/>
        </p:nvGrpSpPr>
        <p:grpSpPr>
          <a:xfrm>
            <a:off x="3475272" y="1746350"/>
            <a:ext cx="1170736" cy="1082390"/>
            <a:chOff x="4601414" y="2057318"/>
            <a:chExt cx="1170736" cy="1082390"/>
          </a:xfrm>
        </p:grpSpPr>
        <p:pic>
          <p:nvPicPr>
            <p:cNvPr id="11" name="Graphic 10" descr="Smart Phone with solid fill">
              <a:extLst>
                <a:ext uri="{FF2B5EF4-FFF2-40B4-BE49-F238E27FC236}">
                  <a16:creationId xmlns:a16="http://schemas.microsoft.com/office/drawing/2014/main" id="{C2E07DD3-33DE-A576-39E6-EC0213F43E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1414" y="2388086"/>
              <a:ext cx="751622" cy="751622"/>
            </a:xfrm>
            <a:prstGeom prst="rect">
              <a:avLst/>
            </a:prstGeom>
          </p:spPr>
        </p:pic>
        <p:grpSp>
          <p:nvGrpSpPr>
            <p:cNvPr id="12" name="Group 11">
              <a:extLst>
                <a:ext uri="{FF2B5EF4-FFF2-40B4-BE49-F238E27FC236}">
                  <a16:creationId xmlns:a16="http://schemas.microsoft.com/office/drawing/2014/main" id="{4E0B5529-6048-AB8C-35CC-6DB354347903}"/>
                </a:ext>
              </a:extLst>
            </p:cNvPr>
            <p:cNvGrpSpPr/>
            <p:nvPr/>
          </p:nvGrpSpPr>
          <p:grpSpPr>
            <a:xfrm>
              <a:off x="4857750" y="2057318"/>
              <a:ext cx="914400" cy="914400"/>
              <a:chOff x="5823442" y="2365177"/>
              <a:chExt cx="914400" cy="914400"/>
            </a:xfrm>
          </p:grpSpPr>
          <p:pic>
            <p:nvPicPr>
              <p:cNvPr id="13" name="Graphic 12" descr="Speech with solid fill">
                <a:extLst>
                  <a:ext uri="{FF2B5EF4-FFF2-40B4-BE49-F238E27FC236}">
                    <a16:creationId xmlns:a16="http://schemas.microsoft.com/office/drawing/2014/main" id="{74D1679B-241E-F974-FF38-0807D7848F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5823442" y="2365177"/>
                <a:ext cx="914400" cy="914400"/>
              </a:xfrm>
              <a:prstGeom prst="rect">
                <a:avLst/>
              </a:prstGeom>
            </p:spPr>
          </p:pic>
          <p:sp>
            <p:nvSpPr>
              <p:cNvPr id="14" name="TextBox 13">
                <a:extLst>
                  <a:ext uri="{FF2B5EF4-FFF2-40B4-BE49-F238E27FC236}">
                    <a16:creationId xmlns:a16="http://schemas.microsoft.com/office/drawing/2014/main" id="{97278824-9FE2-938D-9BD0-7265A71D37D6}"/>
                  </a:ext>
                </a:extLst>
              </p:cNvPr>
              <p:cNvSpPr txBox="1"/>
              <p:nvPr/>
            </p:nvSpPr>
            <p:spPr>
              <a:xfrm>
                <a:off x="6016785" y="2591997"/>
                <a:ext cx="548640" cy="307777"/>
              </a:xfrm>
              <a:prstGeom prst="rect">
                <a:avLst/>
              </a:prstGeom>
              <a:noFill/>
            </p:spPr>
            <p:txBody>
              <a:bodyPr wrap="square" lIns="0" tIns="0" rIns="0" bIns="0" rtlCol="0">
                <a:spAutoFit/>
              </a:bodyPr>
              <a:lstStyle/>
              <a:p>
                <a:pPr algn="ctr">
                  <a:buClr>
                    <a:srgbClr val="008CCF"/>
                  </a:buClr>
                </a:pPr>
                <a:r>
                  <a:rPr lang="es-ES" sz="2000">
                    <a:solidFill>
                      <a:schemeClr val="bg1"/>
                    </a:solidFill>
                  </a:rPr>
                  <a:t>SMS</a:t>
                </a:r>
              </a:p>
            </p:txBody>
          </p:sp>
        </p:grpSp>
      </p:grpSp>
      <p:pic>
        <p:nvPicPr>
          <p:cNvPr id="15" name="Picture 2">
            <a:extLst>
              <a:ext uri="{FF2B5EF4-FFF2-40B4-BE49-F238E27FC236}">
                <a16:creationId xmlns:a16="http://schemas.microsoft.com/office/drawing/2014/main" id="{5162AF69-5ED5-D07C-9D20-4CC02E998A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3566" y="199891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3F6B961A-BC40-15D3-5383-97E493B9F4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9696" y="3272071"/>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737D4BE-DCE0-6F81-8DB9-CF6F1160F343}"/>
              </a:ext>
            </a:extLst>
          </p:cNvPr>
          <p:cNvGrpSpPr/>
          <p:nvPr/>
        </p:nvGrpSpPr>
        <p:grpSpPr>
          <a:xfrm>
            <a:off x="7589696" y="3945479"/>
            <a:ext cx="1155102" cy="1155102"/>
            <a:chOff x="10029238" y="2087225"/>
            <a:chExt cx="1155102" cy="1155102"/>
          </a:xfrm>
        </p:grpSpPr>
        <p:grpSp>
          <p:nvGrpSpPr>
            <p:cNvPr id="18" name="Group 17">
              <a:extLst>
                <a:ext uri="{FF2B5EF4-FFF2-40B4-BE49-F238E27FC236}">
                  <a16:creationId xmlns:a16="http://schemas.microsoft.com/office/drawing/2014/main" id="{2F9C8039-ED36-79A6-81ED-16CDA825F00E}"/>
                </a:ext>
              </a:extLst>
            </p:cNvPr>
            <p:cNvGrpSpPr/>
            <p:nvPr/>
          </p:nvGrpSpPr>
          <p:grpSpPr>
            <a:xfrm>
              <a:off x="10029238" y="2087225"/>
              <a:ext cx="1155102" cy="1155102"/>
              <a:chOff x="9518949" y="5677714"/>
              <a:chExt cx="1155102" cy="1155102"/>
            </a:xfrm>
          </p:grpSpPr>
          <p:pic>
            <p:nvPicPr>
              <p:cNvPr id="22" name="Graphic 21" descr="Cloud with solid fill">
                <a:extLst>
                  <a:ext uri="{FF2B5EF4-FFF2-40B4-BE49-F238E27FC236}">
                    <a16:creationId xmlns:a16="http://schemas.microsoft.com/office/drawing/2014/main" id="{FB188DD3-DFD6-452C-5CAD-81FE1167D4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18949" y="5677714"/>
                <a:ext cx="1155102" cy="1155102"/>
              </a:xfrm>
              <a:prstGeom prst="rect">
                <a:avLst/>
              </a:prstGeom>
            </p:spPr>
          </p:pic>
          <p:sp>
            <p:nvSpPr>
              <p:cNvPr id="23" name="TextBox 22">
                <a:extLst>
                  <a:ext uri="{FF2B5EF4-FFF2-40B4-BE49-F238E27FC236}">
                    <a16:creationId xmlns:a16="http://schemas.microsoft.com/office/drawing/2014/main" id="{06C878C9-AD81-4A4B-F31B-25D9043BA535}"/>
                  </a:ext>
                </a:extLst>
              </p:cNvPr>
              <p:cNvSpPr txBox="1"/>
              <p:nvPr/>
            </p:nvSpPr>
            <p:spPr>
              <a:xfrm>
                <a:off x="9794884" y="6142321"/>
                <a:ext cx="548640" cy="307777"/>
              </a:xfrm>
              <a:prstGeom prst="rect">
                <a:avLst/>
              </a:prstGeom>
              <a:noFill/>
            </p:spPr>
            <p:txBody>
              <a:bodyPr wrap="square" lIns="0" tIns="0" rIns="0" bIns="0" rtlCol="0">
                <a:spAutoFit/>
              </a:bodyPr>
              <a:lstStyle/>
              <a:p>
                <a:pPr algn="ctr">
                  <a:buClr>
                    <a:srgbClr val="008CCF"/>
                  </a:buClr>
                </a:pPr>
                <a:r>
                  <a:rPr lang="es-ES" sz="2000">
                    <a:solidFill>
                      <a:schemeClr val="bg1"/>
                    </a:solidFill>
                  </a:rPr>
                  <a:t>API</a:t>
                </a:r>
              </a:p>
            </p:txBody>
          </p:sp>
        </p:grpSp>
        <p:cxnSp>
          <p:nvCxnSpPr>
            <p:cNvPr id="19" name="Straight Connector 18">
              <a:extLst>
                <a:ext uri="{FF2B5EF4-FFF2-40B4-BE49-F238E27FC236}">
                  <a16:creationId xmlns:a16="http://schemas.microsoft.com/office/drawing/2014/main" id="{EC8D5DC7-09AA-A50D-6356-67EB2E814D32}"/>
                </a:ext>
              </a:extLst>
            </p:cNvPr>
            <p:cNvCxnSpPr>
              <a:cxnSpLocks/>
            </p:cNvCxnSpPr>
            <p:nvPr/>
          </p:nvCxnSpPr>
          <p:spPr>
            <a:xfrm>
              <a:off x="10406768" y="2975045"/>
              <a:ext cx="0" cy="137160"/>
            </a:xfrm>
            <a:prstGeom prst="line">
              <a:avLst/>
            </a:prstGeom>
            <a:ln w="22225" cap="rnd">
              <a:solidFill>
                <a:schemeClr val="tx2"/>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42D0D55-4D29-7515-B6B0-E76A1F856015}"/>
                </a:ext>
              </a:extLst>
            </p:cNvPr>
            <p:cNvCxnSpPr>
              <a:cxnSpLocks/>
            </p:cNvCxnSpPr>
            <p:nvPr/>
          </p:nvCxnSpPr>
          <p:spPr>
            <a:xfrm>
              <a:off x="10589621" y="2975045"/>
              <a:ext cx="0" cy="217888"/>
            </a:xfrm>
            <a:prstGeom prst="line">
              <a:avLst/>
            </a:prstGeom>
            <a:ln w="22225" cap="rnd">
              <a:solidFill>
                <a:schemeClr val="accent1"/>
              </a:solidFill>
              <a:prstDash val="sysDot"/>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B6BF6F-DA7A-1496-8967-CFD2ACD37C19}"/>
                </a:ext>
              </a:extLst>
            </p:cNvPr>
            <p:cNvCxnSpPr>
              <a:cxnSpLocks/>
            </p:cNvCxnSpPr>
            <p:nvPr/>
          </p:nvCxnSpPr>
          <p:spPr>
            <a:xfrm>
              <a:off x="10772474" y="2975045"/>
              <a:ext cx="0" cy="188005"/>
            </a:xfrm>
            <a:prstGeom prst="line">
              <a:avLst/>
            </a:prstGeom>
            <a:ln w="22225" cap="rnd">
              <a:solidFill>
                <a:schemeClr val="tx2"/>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grpSp>
      <p:pic>
        <p:nvPicPr>
          <p:cNvPr id="24" name="Picture 51">
            <a:extLst>
              <a:ext uri="{FF2B5EF4-FFF2-40B4-BE49-F238E27FC236}">
                <a16:creationId xmlns:a16="http://schemas.microsoft.com/office/drawing/2014/main" id="{A3DA3E95-4CBC-90B8-B4CB-7E25064F458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307076" y="3847740"/>
            <a:ext cx="1338932" cy="1338932"/>
          </a:xfrm>
          <a:prstGeom prst="rect">
            <a:avLst/>
          </a:prstGeom>
          <a:ln>
            <a:noFill/>
          </a:ln>
        </p:spPr>
      </p:pic>
      <p:sp>
        <p:nvSpPr>
          <p:cNvPr id="25" name="Title 24">
            <a:extLst>
              <a:ext uri="{FF2B5EF4-FFF2-40B4-BE49-F238E27FC236}">
                <a16:creationId xmlns:a16="http://schemas.microsoft.com/office/drawing/2014/main" id="{04FCD58F-D736-F6B2-1AF5-812F5F0B6465}"/>
              </a:ext>
            </a:extLst>
          </p:cNvPr>
          <p:cNvSpPr>
            <a:spLocks noGrp="1"/>
          </p:cNvSpPr>
          <p:nvPr>
            <p:ph type="title"/>
          </p:nvPr>
        </p:nvSpPr>
        <p:spPr/>
        <p:txBody>
          <a:bodyPr/>
          <a:lstStyle/>
          <a:p>
            <a:r>
              <a:rPr lang="es-ES"/>
              <a:t>2. Integrated data repository</a:t>
            </a:r>
          </a:p>
        </p:txBody>
      </p:sp>
      <p:sp>
        <p:nvSpPr>
          <p:cNvPr id="26" name="Freeform: Shape 25">
            <a:extLst>
              <a:ext uri="{FF2B5EF4-FFF2-40B4-BE49-F238E27FC236}">
                <a16:creationId xmlns:a16="http://schemas.microsoft.com/office/drawing/2014/main" id="{F32D9DDF-2BB8-85F5-C76B-700BDAB5C02E}"/>
              </a:ext>
            </a:extLst>
          </p:cNvPr>
          <p:cNvSpPr/>
          <p:nvPr/>
        </p:nvSpPr>
        <p:spPr>
          <a:xfrm>
            <a:off x="5314950" y="2395024"/>
            <a:ext cx="1523753" cy="435358"/>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E7BB0758-467F-D641-2E27-92FE55CC7CDB}"/>
              </a:ext>
            </a:extLst>
          </p:cNvPr>
          <p:cNvSpPr/>
          <p:nvPr/>
        </p:nvSpPr>
        <p:spPr>
          <a:xfrm>
            <a:off x="5314950" y="2721543"/>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49865890-DA65-62D8-0BA2-FD198667CB7C}"/>
              </a:ext>
            </a:extLst>
          </p:cNvPr>
          <p:cNvSpPr/>
          <p:nvPr/>
        </p:nvSpPr>
        <p:spPr>
          <a:xfrm>
            <a:off x="5314950" y="3265741"/>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7334CA3D-11D6-F16E-2AD4-C78297810346}"/>
              </a:ext>
            </a:extLst>
          </p:cNvPr>
          <p:cNvSpPr/>
          <p:nvPr/>
        </p:nvSpPr>
        <p:spPr>
          <a:xfrm>
            <a:off x="5314950" y="3809939"/>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30" name="TextBox 29">
            <a:extLst>
              <a:ext uri="{FF2B5EF4-FFF2-40B4-BE49-F238E27FC236}">
                <a16:creationId xmlns:a16="http://schemas.microsoft.com/office/drawing/2014/main" id="{1BA174CC-07EB-57C3-C5FE-C54F250BFA54}"/>
              </a:ext>
            </a:extLst>
          </p:cNvPr>
          <p:cNvSpPr txBox="1"/>
          <p:nvPr/>
        </p:nvSpPr>
        <p:spPr>
          <a:xfrm>
            <a:off x="3983513" y="5493136"/>
            <a:ext cx="4253163" cy="461665"/>
          </a:xfrm>
          <a:prstGeom prst="rect">
            <a:avLst/>
          </a:prstGeom>
          <a:noFill/>
        </p:spPr>
        <p:txBody>
          <a:bodyPr wrap="square" rtlCol="0">
            <a:spAutoFit/>
          </a:bodyPr>
          <a:lstStyle/>
          <a:p>
            <a:pPr algn="ctr">
              <a:buClr>
                <a:srgbClr val="008CCF"/>
              </a:buClr>
            </a:pPr>
            <a:r>
              <a:rPr lang="es-ES" sz="2400"/>
              <a:t>Central data warehouse</a:t>
            </a:r>
          </a:p>
        </p:txBody>
      </p:sp>
    </p:spTree>
    <p:custDataLst>
      <p:tags r:id="rId1"/>
    </p:custDataLst>
    <p:extLst>
      <p:ext uri="{BB962C8B-B14F-4D97-AF65-F5344CB8AC3E}">
        <p14:creationId xmlns:p14="http://schemas.microsoft.com/office/powerpoint/2010/main" val="2004071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9504">
        <p159:morph option="byObject"/>
      </p:transition>
    </mc:Choice>
    <mc:Fallback xmlns="">
      <p:transition spd="slow" advTm="95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ppt_w</p:attrName>
                                        </p:attrNameLst>
                                      </p:cBhvr>
                                      <p:tavLst>
                                        <p:tav tm="0">
                                          <p:val>
                                            <p:fltVal val="0"/>
                                          </p:val>
                                        </p:tav>
                                        <p:tav tm="100000">
                                          <p:val>
                                            <p:strVal val="#ppt_w"/>
                                          </p:val>
                                        </p:tav>
                                      </p:tavLst>
                                    </p:anim>
                                    <p:anim calcmode="lin" valueType="num">
                                      <p:cBhvr>
                                        <p:cTn id="8" dur="250" fill="hold"/>
                                        <p:tgtEl>
                                          <p:spTgt spid="9"/>
                                        </p:tgtEl>
                                        <p:attrNameLst>
                                          <p:attrName>ppt_h</p:attrName>
                                        </p:attrNameLst>
                                      </p:cBhvr>
                                      <p:tavLst>
                                        <p:tav tm="0">
                                          <p:val>
                                            <p:fltVal val="0"/>
                                          </p:val>
                                        </p:tav>
                                        <p:tav tm="100000">
                                          <p:val>
                                            <p:strVal val="#ppt_h"/>
                                          </p:val>
                                        </p:tav>
                                      </p:tavLst>
                                    </p:anim>
                                    <p:animEffect transition="in" filter="fade">
                                      <p:cBhvr>
                                        <p:cTn id="9" dur="25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ppt_w</p:attrName>
                                        </p:attrNameLst>
                                      </p:cBhvr>
                                      <p:tavLst>
                                        <p:tav tm="0">
                                          <p:val>
                                            <p:fltVal val="0"/>
                                          </p:val>
                                        </p:tav>
                                        <p:tav tm="100000">
                                          <p:val>
                                            <p:strVal val="#ppt_w"/>
                                          </p:val>
                                        </p:tav>
                                      </p:tavLst>
                                    </p:anim>
                                    <p:anim calcmode="lin" valueType="num">
                                      <p:cBhvr>
                                        <p:cTn id="13" dur="250" fill="hold"/>
                                        <p:tgtEl>
                                          <p:spTgt spid="10"/>
                                        </p:tgtEl>
                                        <p:attrNameLst>
                                          <p:attrName>ppt_h</p:attrName>
                                        </p:attrNameLst>
                                      </p:cBhvr>
                                      <p:tavLst>
                                        <p:tav tm="0">
                                          <p:val>
                                            <p:fltVal val="0"/>
                                          </p:val>
                                        </p:tav>
                                        <p:tav tm="100000">
                                          <p:val>
                                            <p:strVal val="#ppt_h"/>
                                          </p:val>
                                        </p:tav>
                                      </p:tavLst>
                                    </p:anim>
                                    <p:animEffect transition="in" filter="fade">
                                      <p:cBhvr>
                                        <p:cTn id="14" dur="25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250" fill="hold"/>
                                        <p:tgtEl>
                                          <p:spTgt spid="15"/>
                                        </p:tgtEl>
                                        <p:attrNameLst>
                                          <p:attrName>ppt_w</p:attrName>
                                        </p:attrNameLst>
                                      </p:cBhvr>
                                      <p:tavLst>
                                        <p:tav tm="0">
                                          <p:val>
                                            <p:fltVal val="0"/>
                                          </p:val>
                                        </p:tav>
                                        <p:tav tm="100000">
                                          <p:val>
                                            <p:strVal val="#ppt_w"/>
                                          </p:val>
                                        </p:tav>
                                      </p:tavLst>
                                    </p:anim>
                                    <p:anim calcmode="lin" valueType="num">
                                      <p:cBhvr>
                                        <p:cTn id="18" dur="250" fill="hold"/>
                                        <p:tgtEl>
                                          <p:spTgt spid="15"/>
                                        </p:tgtEl>
                                        <p:attrNameLst>
                                          <p:attrName>ppt_h</p:attrName>
                                        </p:attrNameLst>
                                      </p:cBhvr>
                                      <p:tavLst>
                                        <p:tav tm="0">
                                          <p:val>
                                            <p:fltVal val="0"/>
                                          </p:val>
                                        </p:tav>
                                        <p:tav tm="100000">
                                          <p:val>
                                            <p:strVal val="#ppt_h"/>
                                          </p:val>
                                        </p:tav>
                                      </p:tavLst>
                                    </p:anim>
                                    <p:animEffect transition="in" filter="fade">
                                      <p:cBhvr>
                                        <p:cTn id="19" dur="25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250" fill="hold"/>
                                        <p:tgtEl>
                                          <p:spTgt spid="16"/>
                                        </p:tgtEl>
                                        <p:attrNameLst>
                                          <p:attrName>ppt_w</p:attrName>
                                        </p:attrNameLst>
                                      </p:cBhvr>
                                      <p:tavLst>
                                        <p:tav tm="0">
                                          <p:val>
                                            <p:fltVal val="0"/>
                                          </p:val>
                                        </p:tav>
                                        <p:tav tm="100000">
                                          <p:val>
                                            <p:strVal val="#ppt_w"/>
                                          </p:val>
                                        </p:tav>
                                      </p:tavLst>
                                    </p:anim>
                                    <p:anim calcmode="lin" valueType="num">
                                      <p:cBhvr>
                                        <p:cTn id="23" dur="250" fill="hold"/>
                                        <p:tgtEl>
                                          <p:spTgt spid="16"/>
                                        </p:tgtEl>
                                        <p:attrNameLst>
                                          <p:attrName>ppt_h</p:attrName>
                                        </p:attrNameLst>
                                      </p:cBhvr>
                                      <p:tavLst>
                                        <p:tav tm="0">
                                          <p:val>
                                            <p:fltVal val="0"/>
                                          </p:val>
                                        </p:tav>
                                        <p:tav tm="100000">
                                          <p:val>
                                            <p:strVal val="#ppt_h"/>
                                          </p:val>
                                        </p:tav>
                                      </p:tavLst>
                                    </p:anim>
                                    <p:animEffect transition="in" filter="fade">
                                      <p:cBhvr>
                                        <p:cTn id="24" dur="250"/>
                                        <p:tgtEl>
                                          <p:spTgt spid="16"/>
                                        </p:tgtEl>
                                      </p:cBhvr>
                                    </p:animEffect>
                                  </p:childTnLst>
                                </p:cTn>
                              </p:par>
                              <p:par>
                                <p:cTn id="25" presetID="53"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250" fill="hold"/>
                                        <p:tgtEl>
                                          <p:spTgt spid="17"/>
                                        </p:tgtEl>
                                        <p:attrNameLst>
                                          <p:attrName>ppt_w</p:attrName>
                                        </p:attrNameLst>
                                      </p:cBhvr>
                                      <p:tavLst>
                                        <p:tav tm="0">
                                          <p:val>
                                            <p:fltVal val="0"/>
                                          </p:val>
                                        </p:tav>
                                        <p:tav tm="100000">
                                          <p:val>
                                            <p:strVal val="#ppt_w"/>
                                          </p:val>
                                        </p:tav>
                                      </p:tavLst>
                                    </p:anim>
                                    <p:anim calcmode="lin" valueType="num">
                                      <p:cBhvr>
                                        <p:cTn id="28" dur="250" fill="hold"/>
                                        <p:tgtEl>
                                          <p:spTgt spid="17"/>
                                        </p:tgtEl>
                                        <p:attrNameLst>
                                          <p:attrName>ppt_h</p:attrName>
                                        </p:attrNameLst>
                                      </p:cBhvr>
                                      <p:tavLst>
                                        <p:tav tm="0">
                                          <p:val>
                                            <p:fltVal val="0"/>
                                          </p:val>
                                        </p:tav>
                                        <p:tav tm="100000">
                                          <p:val>
                                            <p:strVal val="#ppt_h"/>
                                          </p:val>
                                        </p:tav>
                                      </p:tavLst>
                                    </p:anim>
                                    <p:animEffect transition="in" filter="fade">
                                      <p:cBhvr>
                                        <p:cTn id="29" dur="250"/>
                                        <p:tgtEl>
                                          <p:spTgt spid="17"/>
                                        </p:tgtEl>
                                      </p:cBhvr>
                                    </p:animEffect>
                                  </p:childTnLst>
                                </p:cTn>
                              </p:par>
                              <p:par>
                                <p:cTn id="30" presetID="53" presetClass="entr" presetSubtype="16"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250" fill="hold"/>
                                        <p:tgtEl>
                                          <p:spTgt spid="24"/>
                                        </p:tgtEl>
                                        <p:attrNameLst>
                                          <p:attrName>ppt_w</p:attrName>
                                        </p:attrNameLst>
                                      </p:cBhvr>
                                      <p:tavLst>
                                        <p:tav tm="0">
                                          <p:val>
                                            <p:fltVal val="0"/>
                                          </p:val>
                                        </p:tav>
                                        <p:tav tm="100000">
                                          <p:val>
                                            <p:strVal val="#ppt_w"/>
                                          </p:val>
                                        </p:tav>
                                      </p:tavLst>
                                    </p:anim>
                                    <p:anim calcmode="lin" valueType="num">
                                      <p:cBhvr>
                                        <p:cTn id="33" dur="250" fill="hold"/>
                                        <p:tgtEl>
                                          <p:spTgt spid="24"/>
                                        </p:tgtEl>
                                        <p:attrNameLst>
                                          <p:attrName>ppt_h</p:attrName>
                                        </p:attrNameLst>
                                      </p:cBhvr>
                                      <p:tavLst>
                                        <p:tav tm="0">
                                          <p:val>
                                            <p:fltVal val="0"/>
                                          </p:val>
                                        </p:tav>
                                        <p:tav tm="100000">
                                          <p:val>
                                            <p:strVal val="#ppt_h"/>
                                          </p:val>
                                        </p:tav>
                                      </p:tavLst>
                                    </p:anim>
                                    <p:animEffect transition="in" filter="fade">
                                      <p:cBhvr>
                                        <p:cTn id="34" dur="25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43" presetClass="path" presetSubtype="0" accel="50000" decel="50000" fill="hold" nodeType="clickEffect">
                                  <p:stCondLst>
                                    <p:cond delay="0"/>
                                  </p:stCondLst>
                                  <p:childTnLst>
                                    <p:animMotion origin="layout" path="M -1.875E-6 -7.40741E-7 L -0.07982 -7.40741E-7 C -0.11562 -7.40741E-7 -0.15963 -0.04745 -0.15963 -0.08588 L -0.15963 -0.17153 " pathEditMode="relative" rAng="0" ptsTypes="AAAA">
                                      <p:cBhvr>
                                        <p:cTn id="38" dur="500" fill="hold"/>
                                        <p:tgtEl>
                                          <p:spTgt spid="17"/>
                                        </p:tgtEl>
                                        <p:attrNameLst>
                                          <p:attrName>ppt_x</p:attrName>
                                          <p:attrName>ppt_y</p:attrName>
                                        </p:attrNameLst>
                                      </p:cBhvr>
                                      <p:rCtr x="-7982" y="-8588"/>
                                    </p:animMotion>
                                  </p:childTnLst>
                                </p:cTn>
                              </p:par>
                            </p:childTnLst>
                          </p:cTn>
                        </p:par>
                        <p:par>
                          <p:cTn id="39" fill="hold">
                            <p:stCondLst>
                              <p:cond delay="500"/>
                            </p:stCondLst>
                            <p:childTnLst>
                              <p:par>
                                <p:cTn id="40" presetID="42" presetClass="exit" presetSubtype="0" fill="hold" nodeType="afterEffect">
                                  <p:stCondLst>
                                    <p:cond delay="0"/>
                                  </p:stCondLst>
                                  <p:childTnLst>
                                    <p:animEffect transition="out" filter="fade">
                                      <p:cBhvr>
                                        <p:cTn id="41" dur="250"/>
                                        <p:tgtEl>
                                          <p:spTgt spid="17"/>
                                        </p:tgtEl>
                                      </p:cBhvr>
                                    </p:animEffect>
                                    <p:anim calcmode="lin" valueType="num">
                                      <p:cBhvr>
                                        <p:cTn id="42" dur="250"/>
                                        <p:tgtEl>
                                          <p:spTgt spid="17"/>
                                        </p:tgtEl>
                                        <p:attrNameLst>
                                          <p:attrName>ppt_x</p:attrName>
                                        </p:attrNameLst>
                                      </p:cBhvr>
                                      <p:tavLst>
                                        <p:tav tm="0">
                                          <p:val>
                                            <p:strVal val="ppt_x"/>
                                          </p:val>
                                        </p:tav>
                                        <p:tav tm="100000">
                                          <p:val>
                                            <p:strVal val="ppt_x"/>
                                          </p:val>
                                        </p:tav>
                                      </p:tavLst>
                                    </p:anim>
                                    <p:anim calcmode="lin" valueType="num">
                                      <p:cBhvr>
                                        <p:cTn id="43" dur="250"/>
                                        <p:tgtEl>
                                          <p:spTgt spid="17"/>
                                        </p:tgtEl>
                                        <p:attrNameLst>
                                          <p:attrName>ppt_y</p:attrName>
                                        </p:attrNameLst>
                                      </p:cBhvr>
                                      <p:tavLst>
                                        <p:tav tm="0">
                                          <p:val>
                                            <p:strVal val="ppt_y"/>
                                          </p:val>
                                        </p:tav>
                                        <p:tav tm="100000">
                                          <p:val>
                                            <p:strVal val="ppt_y+.1"/>
                                          </p:val>
                                        </p:tav>
                                      </p:tavLst>
                                    </p:anim>
                                    <p:set>
                                      <p:cBhvr>
                                        <p:cTn id="44" dur="1" fill="hold">
                                          <p:stCondLst>
                                            <p:cond delay="249"/>
                                          </p:stCondLst>
                                        </p:cTn>
                                        <p:tgtEl>
                                          <p:spTgt spid="17"/>
                                        </p:tgtEl>
                                        <p:attrNameLst>
                                          <p:attrName>style.visibility</p:attrName>
                                        </p:attrNameLst>
                                      </p:cBhvr>
                                      <p:to>
                                        <p:strVal val="hidden"/>
                                      </p:to>
                                    </p:set>
                                  </p:childTnLst>
                                </p:cTn>
                              </p:par>
                            </p:childTnLst>
                          </p:cTn>
                        </p:par>
                        <p:par>
                          <p:cTn id="45" fill="hold">
                            <p:stCondLst>
                              <p:cond delay="750"/>
                            </p:stCondLst>
                            <p:childTnLst>
                              <p:par>
                                <p:cTn id="46" presetID="35" presetClass="path" presetSubtype="0" accel="50000" decel="50000" fill="hold" nodeType="afterEffect">
                                  <p:stCondLst>
                                    <p:cond delay="0"/>
                                  </p:stCondLst>
                                  <p:childTnLst>
                                    <p:animMotion origin="layout" path="M -3.54167E-6 -3.33333E-6 L -0.22708 -0.00277 " pathEditMode="relative" rAng="0" ptsTypes="AA">
                                      <p:cBhvr>
                                        <p:cTn id="47" dur="500" fill="hold"/>
                                        <p:tgtEl>
                                          <p:spTgt spid="16"/>
                                        </p:tgtEl>
                                        <p:attrNameLst>
                                          <p:attrName>ppt_x</p:attrName>
                                          <p:attrName>ppt_y</p:attrName>
                                        </p:attrNameLst>
                                      </p:cBhvr>
                                      <p:rCtr x="-11354" y="-139"/>
                                    </p:animMotion>
                                  </p:childTnLst>
                                </p:cTn>
                              </p:par>
                            </p:childTnLst>
                          </p:cTn>
                        </p:par>
                        <p:par>
                          <p:cTn id="48" fill="hold">
                            <p:stCondLst>
                              <p:cond delay="1250"/>
                            </p:stCondLst>
                            <p:childTnLst>
                              <p:par>
                                <p:cTn id="49" presetID="42" presetClass="exit" presetSubtype="0" fill="hold" nodeType="afterEffect">
                                  <p:stCondLst>
                                    <p:cond delay="0"/>
                                  </p:stCondLst>
                                  <p:childTnLst>
                                    <p:animEffect transition="out" filter="fade">
                                      <p:cBhvr>
                                        <p:cTn id="50" dur="250"/>
                                        <p:tgtEl>
                                          <p:spTgt spid="16"/>
                                        </p:tgtEl>
                                      </p:cBhvr>
                                    </p:animEffect>
                                    <p:anim calcmode="lin" valueType="num">
                                      <p:cBhvr>
                                        <p:cTn id="51" dur="250"/>
                                        <p:tgtEl>
                                          <p:spTgt spid="16"/>
                                        </p:tgtEl>
                                        <p:attrNameLst>
                                          <p:attrName>ppt_x</p:attrName>
                                        </p:attrNameLst>
                                      </p:cBhvr>
                                      <p:tavLst>
                                        <p:tav tm="0">
                                          <p:val>
                                            <p:strVal val="ppt_x"/>
                                          </p:val>
                                        </p:tav>
                                        <p:tav tm="100000">
                                          <p:val>
                                            <p:strVal val="ppt_x"/>
                                          </p:val>
                                        </p:tav>
                                      </p:tavLst>
                                    </p:anim>
                                    <p:anim calcmode="lin" valueType="num">
                                      <p:cBhvr>
                                        <p:cTn id="52" dur="250"/>
                                        <p:tgtEl>
                                          <p:spTgt spid="16"/>
                                        </p:tgtEl>
                                        <p:attrNameLst>
                                          <p:attrName>ppt_y</p:attrName>
                                        </p:attrNameLst>
                                      </p:cBhvr>
                                      <p:tavLst>
                                        <p:tav tm="0">
                                          <p:val>
                                            <p:strVal val="ppt_y"/>
                                          </p:val>
                                        </p:tav>
                                        <p:tav tm="100000">
                                          <p:val>
                                            <p:strVal val="ppt_y+.1"/>
                                          </p:val>
                                        </p:tav>
                                      </p:tavLst>
                                    </p:anim>
                                    <p:set>
                                      <p:cBhvr>
                                        <p:cTn id="53" dur="1" fill="hold">
                                          <p:stCondLst>
                                            <p:cond delay="249"/>
                                          </p:stCondLst>
                                        </p:cTn>
                                        <p:tgtEl>
                                          <p:spTgt spid="16"/>
                                        </p:tgtEl>
                                        <p:attrNameLst>
                                          <p:attrName>style.visibility</p:attrName>
                                        </p:attrNameLst>
                                      </p:cBhvr>
                                      <p:to>
                                        <p:strVal val="hidden"/>
                                      </p:to>
                                    </p:set>
                                  </p:childTnLst>
                                </p:cTn>
                              </p:par>
                            </p:childTnLst>
                          </p:cTn>
                        </p:par>
                        <p:par>
                          <p:cTn id="54" fill="hold">
                            <p:stCondLst>
                              <p:cond delay="1500"/>
                            </p:stCondLst>
                            <p:childTnLst>
                              <p:par>
                                <p:cTn id="55" presetID="50" presetClass="path" presetSubtype="0" accel="50000" decel="50000" fill="hold" nodeType="afterEffect">
                                  <p:stCondLst>
                                    <p:cond delay="0"/>
                                  </p:stCondLst>
                                  <p:childTnLst>
                                    <p:animMotion origin="layout" path="M -2.08333E-7 2.22222E-6 L -0.08659 2.22222E-6 C -0.12539 2.22222E-6 -0.17318 0.04028 -0.17318 0.07291 L -0.17318 0.14606 " pathEditMode="relative" rAng="0" ptsTypes="AAAA">
                                      <p:cBhvr>
                                        <p:cTn id="56" dur="500" fill="hold"/>
                                        <p:tgtEl>
                                          <p:spTgt spid="15"/>
                                        </p:tgtEl>
                                        <p:attrNameLst>
                                          <p:attrName>ppt_x</p:attrName>
                                          <p:attrName>ppt_y</p:attrName>
                                        </p:attrNameLst>
                                      </p:cBhvr>
                                      <p:rCtr x="-8659" y="7292"/>
                                    </p:animMotion>
                                  </p:childTnLst>
                                </p:cTn>
                              </p:par>
                            </p:childTnLst>
                          </p:cTn>
                        </p:par>
                        <p:par>
                          <p:cTn id="57" fill="hold">
                            <p:stCondLst>
                              <p:cond delay="2000"/>
                            </p:stCondLst>
                            <p:childTnLst>
                              <p:par>
                                <p:cTn id="58" presetID="42" presetClass="exit" presetSubtype="0" fill="hold" nodeType="afterEffect">
                                  <p:stCondLst>
                                    <p:cond delay="0"/>
                                  </p:stCondLst>
                                  <p:childTnLst>
                                    <p:animEffect transition="out" filter="fade">
                                      <p:cBhvr>
                                        <p:cTn id="59" dur="250"/>
                                        <p:tgtEl>
                                          <p:spTgt spid="15"/>
                                        </p:tgtEl>
                                      </p:cBhvr>
                                    </p:animEffect>
                                    <p:anim calcmode="lin" valueType="num">
                                      <p:cBhvr>
                                        <p:cTn id="60" dur="250"/>
                                        <p:tgtEl>
                                          <p:spTgt spid="15"/>
                                        </p:tgtEl>
                                        <p:attrNameLst>
                                          <p:attrName>ppt_x</p:attrName>
                                        </p:attrNameLst>
                                      </p:cBhvr>
                                      <p:tavLst>
                                        <p:tav tm="0">
                                          <p:val>
                                            <p:strVal val="ppt_x"/>
                                          </p:val>
                                        </p:tav>
                                        <p:tav tm="100000">
                                          <p:val>
                                            <p:strVal val="ppt_x"/>
                                          </p:val>
                                        </p:tav>
                                      </p:tavLst>
                                    </p:anim>
                                    <p:anim calcmode="lin" valueType="num">
                                      <p:cBhvr>
                                        <p:cTn id="61" dur="250"/>
                                        <p:tgtEl>
                                          <p:spTgt spid="15"/>
                                        </p:tgtEl>
                                        <p:attrNameLst>
                                          <p:attrName>ppt_y</p:attrName>
                                        </p:attrNameLst>
                                      </p:cBhvr>
                                      <p:tavLst>
                                        <p:tav tm="0">
                                          <p:val>
                                            <p:strVal val="ppt_y"/>
                                          </p:val>
                                        </p:tav>
                                        <p:tav tm="100000">
                                          <p:val>
                                            <p:strVal val="ppt_y+.1"/>
                                          </p:val>
                                        </p:tav>
                                      </p:tavLst>
                                    </p:anim>
                                    <p:set>
                                      <p:cBhvr>
                                        <p:cTn id="62" dur="1" fill="hold">
                                          <p:stCondLst>
                                            <p:cond delay="249"/>
                                          </p:stCondLst>
                                        </p:cTn>
                                        <p:tgtEl>
                                          <p:spTgt spid="15"/>
                                        </p:tgtEl>
                                        <p:attrNameLst>
                                          <p:attrName>style.visibility</p:attrName>
                                        </p:attrNameLst>
                                      </p:cBhvr>
                                      <p:to>
                                        <p:strVal val="hidden"/>
                                      </p:to>
                                    </p:set>
                                  </p:childTnLst>
                                </p:cTn>
                              </p:par>
                            </p:childTnLst>
                          </p:cTn>
                        </p:par>
                        <p:par>
                          <p:cTn id="63" fill="hold">
                            <p:stCondLst>
                              <p:cond delay="2250"/>
                            </p:stCondLst>
                            <p:childTnLst>
                              <p:par>
                                <p:cTn id="64" presetID="43" presetClass="path" presetSubtype="0" accel="50000" decel="50000" fill="hold" nodeType="afterEffect">
                                  <p:stCondLst>
                                    <p:cond delay="0"/>
                                  </p:stCondLst>
                                  <p:childTnLst>
                                    <p:animMotion origin="layout" path="M -1.875E-6 -4.81481E-6 L 0.08425 -4.81481E-6 C 0.12188 -4.81481E-6 0.16849 -0.03981 0.16849 -0.07199 L 0.16849 -0.14375 " pathEditMode="relative" rAng="0" ptsTypes="AAAA">
                                      <p:cBhvr>
                                        <p:cTn id="65" dur="500" fill="hold"/>
                                        <p:tgtEl>
                                          <p:spTgt spid="24"/>
                                        </p:tgtEl>
                                        <p:attrNameLst>
                                          <p:attrName>ppt_x</p:attrName>
                                          <p:attrName>ppt_y</p:attrName>
                                        </p:attrNameLst>
                                      </p:cBhvr>
                                      <p:rCtr x="8424" y="-7199"/>
                                    </p:animMotion>
                                  </p:childTnLst>
                                </p:cTn>
                              </p:par>
                            </p:childTnLst>
                          </p:cTn>
                        </p:par>
                        <p:par>
                          <p:cTn id="66" fill="hold">
                            <p:stCondLst>
                              <p:cond delay="2750"/>
                            </p:stCondLst>
                            <p:childTnLst>
                              <p:par>
                                <p:cTn id="67" presetID="42" presetClass="exit" presetSubtype="0" fill="hold" nodeType="afterEffect">
                                  <p:stCondLst>
                                    <p:cond delay="0"/>
                                  </p:stCondLst>
                                  <p:childTnLst>
                                    <p:animEffect transition="out" filter="fade">
                                      <p:cBhvr>
                                        <p:cTn id="68" dur="250"/>
                                        <p:tgtEl>
                                          <p:spTgt spid="24"/>
                                        </p:tgtEl>
                                      </p:cBhvr>
                                    </p:animEffect>
                                    <p:anim calcmode="lin" valueType="num">
                                      <p:cBhvr>
                                        <p:cTn id="69" dur="250"/>
                                        <p:tgtEl>
                                          <p:spTgt spid="24"/>
                                        </p:tgtEl>
                                        <p:attrNameLst>
                                          <p:attrName>ppt_x</p:attrName>
                                        </p:attrNameLst>
                                      </p:cBhvr>
                                      <p:tavLst>
                                        <p:tav tm="0">
                                          <p:val>
                                            <p:strVal val="ppt_x"/>
                                          </p:val>
                                        </p:tav>
                                        <p:tav tm="100000">
                                          <p:val>
                                            <p:strVal val="ppt_x"/>
                                          </p:val>
                                        </p:tav>
                                      </p:tavLst>
                                    </p:anim>
                                    <p:anim calcmode="lin" valueType="num">
                                      <p:cBhvr>
                                        <p:cTn id="70" dur="250"/>
                                        <p:tgtEl>
                                          <p:spTgt spid="24"/>
                                        </p:tgtEl>
                                        <p:attrNameLst>
                                          <p:attrName>ppt_y</p:attrName>
                                        </p:attrNameLst>
                                      </p:cBhvr>
                                      <p:tavLst>
                                        <p:tav tm="0">
                                          <p:val>
                                            <p:strVal val="ppt_y"/>
                                          </p:val>
                                        </p:tav>
                                        <p:tav tm="100000">
                                          <p:val>
                                            <p:strVal val="ppt_y+.1"/>
                                          </p:val>
                                        </p:tav>
                                      </p:tavLst>
                                    </p:anim>
                                    <p:set>
                                      <p:cBhvr>
                                        <p:cTn id="71" dur="1" fill="hold">
                                          <p:stCondLst>
                                            <p:cond delay="249"/>
                                          </p:stCondLst>
                                        </p:cTn>
                                        <p:tgtEl>
                                          <p:spTgt spid="24"/>
                                        </p:tgtEl>
                                        <p:attrNameLst>
                                          <p:attrName>style.visibility</p:attrName>
                                        </p:attrNameLst>
                                      </p:cBhvr>
                                      <p:to>
                                        <p:strVal val="hidden"/>
                                      </p:to>
                                    </p:set>
                                  </p:childTnLst>
                                </p:cTn>
                              </p:par>
                            </p:childTnLst>
                          </p:cTn>
                        </p:par>
                        <p:par>
                          <p:cTn id="72" fill="hold">
                            <p:stCondLst>
                              <p:cond delay="3000"/>
                            </p:stCondLst>
                            <p:childTnLst>
                              <p:par>
                                <p:cTn id="73" presetID="63" presetClass="path" presetSubtype="0" accel="50000" decel="50000" fill="hold" nodeType="afterEffect">
                                  <p:stCondLst>
                                    <p:cond delay="0"/>
                                  </p:stCondLst>
                                  <p:childTnLst>
                                    <p:animMotion origin="layout" path="M -4.58333E-6 4.81481E-6 L 0.25 4.81481E-6 " pathEditMode="relative" rAng="0" ptsTypes="AA">
                                      <p:cBhvr>
                                        <p:cTn id="74" dur="500" fill="hold"/>
                                        <p:tgtEl>
                                          <p:spTgt spid="9"/>
                                        </p:tgtEl>
                                        <p:attrNameLst>
                                          <p:attrName>ppt_x</p:attrName>
                                          <p:attrName>ppt_y</p:attrName>
                                        </p:attrNameLst>
                                      </p:cBhvr>
                                      <p:rCtr x="12500" y="0"/>
                                    </p:animMotion>
                                  </p:childTnLst>
                                </p:cTn>
                              </p:par>
                            </p:childTnLst>
                          </p:cTn>
                        </p:par>
                        <p:par>
                          <p:cTn id="75" fill="hold">
                            <p:stCondLst>
                              <p:cond delay="3500"/>
                            </p:stCondLst>
                            <p:childTnLst>
                              <p:par>
                                <p:cTn id="76" presetID="42" presetClass="exit" presetSubtype="0" fill="hold" nodeType="afterEffect">
                                  <p:stCondLst>
                                    <p:cond delay="0"/>
                                  </p:stCondLst>
                                  <p:childTnLst>
                                    <p:animEffect transition="out" filter="fade">
                                      <p:cBhvr>
                                        <p:cTn id="77" dur="250"/>
                                        <p:tgtEl>
                                          <p:spTgt spid="9"/>
                                        </p:tgtEl>
                                      </p:cBhvr>
                                    </p:animEffect>
                                    <p:anim calcmode="lin" valueType="num">
                                      <p:cBhvr>
                                        <p:cTn id="78" dur="250"/>
                                        <p:tgtEl>
                                          <p:spTgt spid="9"/>
                                        </p:tgtEl>
                                        <p:attrNameLst>
                                          <p:attrName>ppt_x</p:attrName>
                                        </p:attrNameLst>
                                      </p:cBhvr>
                                      <p:tavLst>
                                        <p:tav tm="0">
                                          <p:val>
                                            <p:strVal val="ppt_x"/>
                                          </p:val>
                                        </p:tav>
                                        <p:tav tm="100000">
                                          <p:val>
                                            <p:strVal val="ppt_x"/>
                                          </p:val>
                                        </p:tav>
                                      </p:tavLst>
                                    </p:anim>
                                    <p:anim calcmode="lin" valueType="num">
                                      <p:cBhvr>
                                        <p:cTn id="79" dur="250"/>
                                        <p:tgtEl>
                                          <p:spTgt spid="9"/>
                                        </p:tgtEl>
                                        <p:attrNameLst>
                                          <p:attrName>ppt_y</p:attrName>
                                        </p:attrNameLst>
                                      </p:cBhvr>
                                      <p:tavLst>
                                        <p:tav tm="0">
                                          <p:val>
                                            <p:strVal val="ppt_y"/>
                                          </p:val>
                                        </p:tav>
                                        <p:tav tm="100000">
                                          <p:val>
                                            <p:strVal val="ppt_y+.1"/>
                                          </p:val>
                                        </p:tav>
                                      </p:tavLst>
                                    </p:anim>
                                    <p:set>
                                      <p:cBhvr>
                                        <p:cTn id="80" dur="1" fill="hold">
                                          <p:stCondLst>
                                            <p:cond delay="249"/>
                                          </p:stCondLst>
                                        </p:cTn>
                                        <p:tgtEl>
                                          <p:spTgt spid="9"/>
                                        </p:tgtEl>
                                        <p:attrNameLst>
                                          <p:attrName>style.visibility</p:attrName>
                                        </p:attrNameLst>
                                      </p:cBhvr>
                                      <p:to>
                                        <p:strVal val="hidden"/>
                                      </p:to>
                                    </p:set>
                                  </p:childTnLst>
                                </p:cTn>
                              </p:par>
                            </p:childTnLst>
                          </p:cTn>
                        </p:par>
                        <p:par>
                          <p:cTn id="81" fill="hold">
                            <p:stCondLst>
                              <p:cond delay="3750"/>
                            </p:stCondLst>
                            <p:childTnLst>
                              <p:par>
                                <p:cTn id="82" presetID="50" presetClass="path" presetSubtype="0" accel="50000" decel="50000" fill="hold" nodeType="afterEffect">
                                  <p:stCondLst>
                                    <p:cond delay="0"/>
                                  </p:stCondLst>
                                  <p:childTnLst>
                                    <p:animMotion origin="layout" path="M -2.91667E-6 -4.81481E-6 L 0.08034 -4.81481E-6 C 0.11641 -4.81481E-6 0.16081 0.05811 0.16081 0.10556 L 0.16081 0.21112 " pathEditMode="relative" rAng="0" ptsTypes="AAAA">
                                      <p:cBhvr>
                                        <p:cTn id="83" dur="500" fill="hold"/>
                                        <p:tgtEl>
                                          <p:spTgt spid="10"/>
                                        </p:tgtEl>
                                        <p:attrNameLst>
                                          <p:attrName>ppt_x</p:attrName>
                                          <p:attrName>ppt_y</p:attrName>
                                        </p:attrNameLst>
                                      </p:cBhvr>
                                      <p:rCtr x="8034" y="10556"/>
                                    </p:animMotion>
                                  </p:childTnLst>
                                </p:cTn>
                              </p:par>
                            </p:childTnLst>
                          </p:cTn>
                        </p:par>
                        <p:par>
                          <p:cTn id="84" fill="hold">
                            <p:stCondLst>
                              <p:cond delay="4250"/>
                            </p:stCondLst>
                            <p:childTnLst>
                              <p:par>
                                <p:cTn id="85" presetID="42" presetClass="exit" presetSubtype="0" fill="hold" nodeType="afterEffect">
                                  <p:stCondLst>
                                    <p:cond delay="0"/>
                                  </p:stCondLst>
                                  <p:childTnLst>
                                    <p:animEffect transition="out" filter="fade">
                                      <p:cBhvr>
                                        <p:cTn id="86" dur="250"/>
                                        <p:tgtEl>
                                          <p:spTgt spid="10"/>
                                        </p:tgtEl>
                                      </p:cBhvr>
                                    </p:animEffect>
                                    <p:anim calcmode="lin" valueType="num">
                                      <p:cBhvr>
                                        <p:cTn id="87" dur="250"/>
                                        <p:tgtEl>
                                          <p:spTgt spid="10"/>
                                        </p:tgtEl>
                                        <p:attrNameLst>
                                          <p:attrName>ppt_x</p:attrName>
                                        </p:attrNameLst>
                                      </p:cBhvr>
                                      <p:tavLst>
                                        <p:tav tm="0">
                                          <p:val>
                                            <p:strVal val="ppt_x"/>
                                          </p:val>
                                        </p:tav>
                                        <p:tav tm="100000">
                                          <p:val>
                                            <p:strVal val="ppt_x"/>
                                          </p:val>
                                        </p:tav>
                                      </p:tavLst>
                                    </p:anim>
                                    <p:anim calcmode="lin" valueType="num">
                                      <p:cBhvr>
                                        <p:cTn id="88" dur="250"/>
                                        <p:tgtEl>
                                          <p:spTgt spid="10"/>
                                        </p:tgtEl>
                                        <p:attrNameLst>
                                          <p:attrName>ppt_y</p:attrName>
                                        </p:attrNameLst>
                                      </p:cBhvr>
                                      <p:tavLst>
                                        <p:tav tm="0">
                                          <p:val>
                                            <p:strVal val="ppt_y"/>
                                          </p:val>
                                        </p:tav>
                                        <p:tav tm="100000">
                                          <p:val>
                                            <p:strVal val="ppt_y+.1"/>
                                          </p:val>
                                        </p:tav>
                                      </p:tavLst>
                                    </p:anim>
                                    <p:set>
                                      <p:cBhvr>
                                        <p:cTn id="89"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C0F6EF-0A47-4470-6718-CFC4B2070515}"/>
              </a:ext>
            </a:extLst>
          </p:cNvPr>
          <p:cNvSpPr/>
          <p:nvPr/>
        </p:nvSpPr>
        <p:spPr>
          <a:xfrm>
            <a:off x="5387774" y="1146472"/>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Graphic 2">
            <a:extLst>
              <a:ext uri="{FF2B5EF4-FFF2-40B4-BE49-F238E27FC236}">
                <a16:creationId xmlns:a16="http://schemas.microsoft.com/office/drawing/2014/main" id="{1FE3F5C0-B3B0-0F40-30DF-7BE67EDCC7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3142506"/>
            <a:ext cx="1137302" cy="1114425"/>
          </a:xfrm>
          <a:prstGeom prst="rect">
            <a:avLst/>
          </a:prstGeom>
        </p:spPr>
      </p:pic>
      <p:pic>
        <p:nvPicPr>
          <p:cNvPr id="4" name="Graphic 3">
            <a:extLst>
              <a:ext uri="{FF2B5EF4-FFF2-40B4-BE49-F238E27FC236}">
                <a16:creationId xmlns:a16="http://schemas.microsoft.com/office/drawing/2014/main" id="{5C0D3255-4729-B724-E8D8-DDCEE935C8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3104406"/>
            <a:ext cx="1183802" cy="1190625"/>
          </a:xfrm>
          <a:prstGeom prst="rect">
            <a:avLst/>
          </a:prstGeom>
        </p:spPr>
      </p:pic>
      <p:pic>
        <p:nvPicPr>
          <p:cNvPr id="5" name="Graphic 4" descr="Pregnant lady with solid fill">
            <a:extLst>
              <a:ext uri="{FF2B5EF4-FFF2-40B4-BE49-F238E27FC236}">
                <a16:creationId xmlns:a16="http://schemas.microsoft.com/office/drawing/2014/main" id="{2809070D-26C2-490A-CF10-FAC4D68FCA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3105813"/>
            <a:ext cx="1187810" cy="1187810"/>
          </a:xfrm>
          <a:prstGeom prst="rect">
            <a:avLst/>
          </a:prstGeom>
        </p:spPr>
      </p:pic>
      <p:cxnSp>
        <p:nvCxnSpPr>
          <p:cNvPr id="6" name="Connector: Elbow 5">
            <a:extLst>
              <a:ext uri="{FF2B5EF4-FFF2-40B4-BE49-F238E27FC236}">
                <a16:creationId xmlns:a16="http://schemas.microsoft.com/office/drawing/2014/main" id="{BE4D1469-1162-B62E-5F8C-F1641B901790}"/>
              </a:ext>
            </a:extLst>
          </p:cNvPr>
          <p:cNvCxnSpPr>
            <a:cxnSpLocks/>
            <a:stCxn id="2" idx="2"/>
          </p:cNvCxnSpPr>
          <p:nvPr/>
        </p:nvCxnSpPr>
        <p:spPr>
          <a:xfrm rot="5400000">
            <a:off x="4770899" y="1715744"/>
            <a:ext cx="796480" cy="1835282"/>
          </a:xfrm>
          <a:prstGeom prst="bentConnector3">
            <a:avLst>
              <a:gd name="adj1" fmla="val 50000"/>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01ADDB63-CD8A-561C-1CBA-FB5FF54D775B}"/>
              </a:ext>
            </a:extLst>
          </p:cNvPr>
          <p:cNvCxnSpPr>
            <a:stCxn id="2" idx="2"/>
            <a:endCxn id="4" idx="0"/>
          </p:cNvCxnSpPr>
          <p:nvPr/>
        </p:nvCxnSpPr>
        <p:spPr>
          <a:xfrm rot="16200000" flipH="1">
            <a:off x="6617472" y="1704453"/>
            <a:ext cx="810703" cy="1872086"/>
          </a:xfrm>
          <a:prstGeom prst="bentConnector3">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F16D262-B257-69EA-F213-F4A3B2A736A6}"/>
              </a:ext>
            </a:extLst>
          </p:cNvPr>
          <p:cNvCxnSpPr>
            <a:cxnSpLocks/>
          </p:cNvCxnSpPr>
          <p:nvPr/>
        </p:nvCxnSpPr>
        <p:spPr>
          <a:xfrm>
            <a:off x="6077255" y="2235145"/>
            <a:ext cx="13106" cy="804999"/>
          </a:xfrm>
          <a:prstGeom prst="straightConnector1">
            <a:avLst/>
          </a:prstGeom>
          <a:ln w="38100" cap="rnd">
            <a:solidFill>
              <a:schemeClr val="tx2"/>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5D8620E-D80D-0912-6887-D61CD8D73086}"/>
              </a:ext>
            </a:extLst>
          </p:cNvPr>
          <p:cNvGrpSpPr/>
          <p:nvPr/>
        </p:nvGrpSpPr>
        <p:grpSpPr>
          <a:xfrm>
            <a:off x="5656628" y="1120708"/>
            <a:ext cx="907339" cy="907339"/>
            <a:chOff x="1975883" y="933449"/>
            <a:chExt cx="907339" cy="907339"/>
          </a:xfrm>
        </p:grpSpPr>
        <p:sp>
          <p:nvSpPr>
            <p:cNvPr id="10" name="Freeform: Shape 9">
              <a:extLst>
                <a:ext uri="{FF2B5EF4-FFF2-40B4-BE49-F238E27FC236}">
                  <a16:creationId xmlns:a16="http://schemas.microsoft.com/office/drawing/2014/main" id="{15A9BEDD-8E87-15CC-A278-0075D7CB7D46}"/>
                </a:ext>
              </a:extLst>
            </p:cNvPr>
            <p:cNvSpPr/>
            <p:nvPr/>
          </p:nvSpPr>
          <p:spPr>
            <a:xfrm>
              <a:off x="1975883" y="93344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BFF23950-BC59-0EEE-36A6-FF1892372E5F}"/>
                </a:ext>
              </a:extLst>
            </p:cNvPr>
            <p:cNvSpPr/>
            <p:nvPr/>
          </p:nvSpPr>
          <p:spPr>
            <a:xfrm>
              <a:off x="2156650" y="1114216"/>
              <a:ext cx="545805" cy="545805"/>
            </a:xfrm>
            <a:custGeom>
              <a:avLst/>
              <a:gdLst>
                <a:gd name="connsiteX0" fmla="*/ 419100 w 457200"/>
                <a:gd name="connsiteY0" fmla="*/ 152400 h 457200"/>
                <a:gd name="connsiteX1" fmla="*/ 304800 w 457200"/>
                <a:gd name="connsiteY1" fmla="*/ 152400 h 457200"/>
                <a:gd name="connsiteX2" fmla="*/ 304800 w 457200"/>
                <a:gd name="connsiteY2" fmla="*/ 38100 h 457200"/>
                <a:gd name="connsiteX3" fmla="*/ 266700 w 457200"/>
                <a:gd name="connsiteY3" fmla="*/ 0 h 457200"/>
                <a:gd name="connsiteX4" fmla="*/ 190500 w 457200"/>
                <a:gd name="connsiteY4" fmla="*/ 0 h 457200"/>
                <a:gd name="connsiteX5" fmla="*/ 152400 w 457200"/>
                <a:gd name="connsiteY5" fmla="*/ 38100 h 457200"/>
                <a:gd name="connsiteX6" fmla="*/ 152400 w 457200"/>
                <a:gd name="connsiteY6" fmla="*/ 152400 h 457200"/>
                <a:gd name="connsiteX7" fmla="*/ 38100 w 457200"/>
                <a:gd name="connsiteY7" fmla="*/ 152400 h 457200"/>
                <a:gd name="connsiteX8" fmla="*/ 0 w 457200"/>
                <a:gd name="connsiteY8" fmla="*/ 190500 h 457200"/>
                <a:gd name="connsiteX9" fmla="*/ 0 w 457200"/>
                <a:gd name="connsiteY9" fmla="*/ 266700 h 457200"/>
                <a:gd name="connsiteX10" fmla="*/ 38100 w 457200"/>
                <a:gd name="connsiteY10" fmla="*/ 304800 h 457200"/>
                <a:gd name="connsiteX11" fmla="*/ 152400 w 457200"/>
                <a:gd name="connsiteY11" fmla="*/ 304800 h 457200"/>
                <a:gd name="connsiteX12" fmla="*/ 152400 w 457200"/>
                <a:gd name="connsiteY12" fmla="*/ 419100 h 457200"/>
                <a:gd name="connsiteX13" fmla="*/ 190500 w 457200"/>
                <a:gd name="connsiteY13" fmla="*/ 457200 h 457200"/>
                <a:gd name="connsiteX14" fmla="*/ 266700 w 457200"/>
                <a:gd name="connsiteY14" fmla="*/ 457200 h 457200"/>
                <a:gd name="connsiteX15" fmla="*/ 304800 w 457200"/>
                <a:gd name="connsiteY15" fmla="*/ 419100 h 457200"/>
                <a:gd name="connsiteX16" fmla="*/ 304800 w 457200"/>
                <a:gd name="connsiteY16" fmla="*/ 304800 h 457200"/>
                <a:gd name="connsiteX17" fmla="*/ 419100 w 457200"/>
                <a:gd name="connsiteY17" fmla="*/ 304800 h 457200"/>
                <a:gd name="connsiteX18" fmla="*/ 457200 w 457200"/>
                <a:gd name="connsiteY18" fmla="*/ 266700 h 457200"/>
                <a:gd name="connsiteX19" fmla="*/ 457200 w 457200"/>
                <a:gd name="connsiteY19" fmla="*/ 190500 h 457200"/>
                <a:gd name="connsiteX20" fmla="*/ 419100 w 457200"/>
                <a:gd name="connsiteY20" fmla="*/ 1524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w="9525" cap="flat">
              <a:noFill/>
              <a:prstDash val="solid"/>
              <a:miter/>
            </a:ln>
          </p:spPr>
          <p:txBody>
            <a:bodyPr rtlCol="0" anchor="ctr"/>
            <a:lstStyle/>
            <a:p>
              <a:endParaRPr lang="es-ES"/>
            </a:p>
          </p:txBody>
        </p:sp>
      </p:grpSp>
      <p:pic>
        <p:nvPicPr>
          <p:cNvPr id="15" name="Graphic 14" descr="List with solid fill">
            <a:extLst>
              <a:ext uri="{FF2B5EF4-FFF2-40B4-BE49-F238E27FC236}">
                <a16:creationId xmlns:a16="http://schemas.microsoft.com/office/drawing/2014/main" id="{DAC50DE3-ACBF-F604-1D18-EFDBEA1DF3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39632" y="4843296"/>
            <a:ext cx="1226982" cy="1226982"/>
          </a:xfrm>
          <a:prstGeom prst="rect">
            <a:avLst/>
          </a:prstGeom>
        </p:spPr>
      </p:pic>
      <p:grpSp>
        <p:nvGrpSpPr>
          <p:cNvPr id="16" name="Group 15">
            <a:extLst>
              <a:ext uri="{FF2B5EF4-FFF2-40B4-BE49-F238E27FC236}">
                <a16:creationId xmlns:a16="http://schemas.microsoft.com/office/drawing/2014/main" id="{5C222D00-5F52-A23A-9D7B-633BB10C59BA}"/>
              </a:ext>
            </a:extLst>
          </p:cNvPr>
          <p:cNvGrpSpPr/>
          <p:nvPr/>
        </p:nvGrpSpPr>
        <p:grpSpPr>
          <a:xfrm>
            <a:off x="5543854" y="4899560"/>
            <a:ext cx="1234551" cy="1675463"/>
            <a:chOff x="3006108" y="1213430"/>
            <a:chExt cx="735310" cy="997921"/>
          </a:xfrm>
        </p:grpSpPr>
        <p:grpSp>
          <p:nvGrpSpPr>
            <p:cNvPr id="17" name="Graphic 69" descr="Database with solid fill">
              <a:extLst>
                <a:ext uri="{FF2B5EF4-FFF2-40B4-BE49-F238E27FC236}">
                  <a16:creationId xmlns:a16="http://schemas.microsoft.com/office/drawing/2014/main" id="{EC279DD7-E3DA-7C49-F826-146D0B6FBA3B}"/>
                </a:ext>
              </a:extLst>
            </p:cNvPr>
            <p:cNvGrpSpPr/>
            <p:nvPr/>
          </p:nvGrpSpPr>
          <p:grpSpPr>
            <a:xfrm>
              <a:off x="3006108" y="1213430"/>
              <a:ext cx="735310" cy="997921"/>
              <a:chOff x="3113880" y="2253301"/>
              <a:chExt cx="533400" cy="723900"/>
            </a:xfrm>
            <a:solidFill>
              <a:srgbClr val="276696"/>
            </a:solidFill>
          </p:grpSpPr>
          <p:sp>
            <p:nvSpPr>
              <p:cNvPr id="19" name="Freeform: Shape 18">
                <a:extLst>
                  <a:ext uri="{FF2B5EF4-FFF2-40B4-BE49-F238E27FC236}">
                    <a16:creationId xmlns:a16="http://schemas.microsoft.com/office/drawing/2014/main" id="{0075269F-BDBD-DAE0-D235-688BF6915621}"/>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4E8E5002-C71D-DB31-6105-81F2786B2EC7}"/>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2FEA9481-84FE-0306-C1D3-E6EEE8B298B9}"/>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7E22636B-97FD-8172-A9C7-DBE606B6921D}"/>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
          <p:nvSpPr>
            <p:cNvPr id="18" name="Oval 17">
              <a:extLst>
                <a:ext uri="{FF2B5EF4-FFF2-40B4-BE49-F238E27FC236}">
                  <a16:creationId xmlns:a16="http://schemas.microsoft.com/office/drawing/2014/main" id="{F6923799-AE97-0156-55B0-9FFD2B50F759}"/>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2" name="Title 11">
            <a:extLst>
              <a:ext uri="{FF2B5EF4-FFF2-40B4-BE49-F238E27FC236}">
                <a16:creationId xmlns:a16="http://schemas.microsoft.com/office/drawing/2014/main" id="{25A0592D-816F-4260-6AB6-6FCBBB8487C1}"/>
              </a:ext>
            </a:extLst>
          </p:cNvPr>
          <p:cNvSpPr>
            <a:spLocks noGrp="1"/>
          </p:cNvSpPr>
          <p:nvPr>
            <p:ph type="title"/>
          </p:nvPr>
        </p:nvSpPr>
        <p:spPr/>
        <p:txBody>
          <a:bodyPr/>
          <a:lstStyle/>
          <a:p>
            <a:r>
              <a:rPr lang="es-ES"/>
              <a:t>2. Integrated data repository</a:t>
            </a:r>
          </a:p>
        </p:txBody>
      </p:sp>
      <p:sp>
        <p:nvSpPr>
          <p:cNvPr id="24" name="Rectangle: Rounded Corners 23">
            <a:extLst>
              <a:ext uri="{FF2B5EF4-FFF2-40B4-BE49-F238E27FC236}">
                <a16:creationId xmlns:a16="http://schemas.microsoft.com/office/drawing/2014/main" id="{488AE173-7CCD-FA88-7B11-DC09F05944C2}"/>
              </a:ext>
            </a:extLst>
          </p:cNvPr>
          <p:cNvSpPr/>
          <p:nvPr/>
        </p:nvSpPr>
        <p:spPr>
          <a:xfrm>
            <a:off x="4132251" y="433730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Oval 24">
            <a:extLst>
              <a:ext uri="{FF2B5EF4-FFF2-40B4-BE49-F238E27FC236}">
                <a16:creationId xmlns:a16="http://schemas.microsoft.com/office/drawing/2014/main" id="{2574C331-D760-34BA-C2EB-040E98940B39}"/>
              </a:ext>
            </a:extLst>
          </p:cNvPr>
          <p:cNvSpPr/>
          <p:nvPr/>
        </p:nvSpPr>
        <p:spPr>
          <a:xfrm>
            <a:off x="7821452" y="436136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a:extLst>
              <a:ext uri="{FF2B5EF4-FFF2-40B4-BE49-F238E27FC236}">
                <a16:creationId xmlns:a16="http://schemas.microsoft.com/office/drawing/2014/main" id="{D72A4B58-9F72-8F30-90C6-3768E96EAC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4397461"/>
            <a:ext cx="343137" cy="308823"/>
          </a:xfrm>
          <a:prstGeom prst="rect">
            <a:avLst/>
          </a:prstGeom>
        </p:spPr>
      </p:pic>
      <p:sp>
        <p:nvSpPr>
          <p:cNvPr id="27" name="Rectangle: Rounded Corners 26">
            <a:extLst>
              <a:ext uri="{FF2B5EF4-FFF2-40B4-BE49-F238E27FC236}">
                <a16:creationId xmlns:a16="http://schemas.microsoft.com/office/drawing/2014/main" id="{C689BA0A-60B7-1092-055C-6FF52E6F0A9D}"/>
              </a:ext>
            </a:extLst>
          </p:cNvPr>
          <p:cNvSpPr/>
          <p:nvPr/>
        </p:nvSpPr>
        <p:spPr>
          <a:xfrm>
            <a:off x="4514215" y="468979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angle: Rounded Corners 27">
            <a:extLst>
              <a:ext uri="{FF2B5EF4-FFF2-40B4-BE49-F238E27FC236}">
                <a16:creationId xmlns:a16="http://schemas.microsoft.com/office/drawing/2014/main" id="{826C14B5-D983-E800-4C6D-38FAF56F431E}"/>
              </a:ext>
            </a:extLst>
          </p:cNvPr>
          <p:cNvSpPr/>
          <p:nvPr/>
        </p:nvSpPr>
        <p:spPr>
          <a:xfrm>
            <a:off x="4884749" y="503006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angle: Rounded Corners 28">
            <a:extLst>
              <a:ext uri="{FF2B5EF4-FFF2-40B4-BE49-F238E27FC236}">
                <a16:creationId xmlns:a16="http://schemas.microsoft.com/office/drawing/2014/main" id="{418CDBDB-4D50-E4B2-E45F-832695E72D29}"/>
              </a:ext>
            </a:extLst>
          </p:cNvPr>
          <p:cNvSpPr/>
          <p:nvPr/>
        </p:nvSpPr>
        <p:spPr>
          <a:xfrm>
            <a:off x="5240209" y="540909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 name="Graphic 29">
            <a:extLst>
              <a:ext uri="{FF2B5EF4-FFF2-40B4-BE49-F238E27FC236}">
                <a16:creationId xmlns:a16="http://schemas.microsoft.com/office/drawing/2014/main" id="{5F70E5CD-F453-315F-C1A0-7C17693E11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4749946"/>
            <a:ext cx="343137" cy="308823"/>
          </a:xfrm>
          <a:prstGeom prst="rect">
            <a:avLst/>
          </a:prstGeom>
        </p:spPr>
      </p:pic>
      <p:pic>
        <p:nvPicPr>
          <p:cNvPr id="31" name="Graphic 30">
            <a:extLst>
              <a:ext uri="{FF2B5EF4-FFF2-40B4-BE49-F238E27FC236}">
                <a16:creationId xmlns:a16="http://schemas.microsoft.com/office/drawing/2014/main" id="{9E546E5C-0AA9-2305-C8E7-244B2FA0D3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090221"/>
            <a:ext cx="343137" cy="308823"/>
          </a:xfrm>
          <a:prstGeom prst="rect">
            <a:avLst/>
          </a:prstGeom>
        </p:spPr>
      </p:pic>
      <p:sp>
        <p:nvSpPr>
          <p:cNvPr id="32" name="Oval 31">
            <a:extLst>
              <a:ext uri="{FF2B5EF4-FFF2-40B4-BE49-F238E27FC236}">
                <a16:creationId xmlns:a16="http://schemas.microsoft.com/office/drawing/2014/main" id="{E488D2CC-DAD1-87F3-676A-E355FDD391CF}"/>
              </a:ext>
            </a:extLst>
          </p:cNvPr>
          <p:cNvSpPr/>
          <p:nvPr/>
        </p:nvSpPr>
        <p:spPr>
          <a:xfrm>
            <a:off x="7512629" y="47138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Oval 32">
            <a:extLst>
              <a:ext uri="{FF2B5EF4-FFF2-40B4-BE49-F238E27FC236}">
                <a16:creationId xmlns:a16="http://schemas.microsoft.com/office/drawing/2014/main" id="{5F4D7AB2-3B65-6518-3AF0-1D46DA790ACB}"/>
              </a:ext>
            </a:extLst>
          </p:cNvPr>
          <p:cNvSpPr/>
          <p:nvPr/>
        </p:nvSpPr>
        <p:spPr>
          <a:xfrm>
            <a:off x="7188110" y="505412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Oval 33">
            <a:extLst>
              <a:ext uri="{FF2B5EF4-FFF2-40B4-BE49-F238E27FC236}">
                <a16:creationId xmlns:a16="http://schemas.microsoft.com/office/drawing/2014/main" id="{BF502334-CFEC-3E35-1094-48DD263AA2BC}"/>
              </a:ext>
            </a:extLst>
          </p:cNvPr>
          <p:cNvSpPr/>
          <p:nvPr/>
        </p:nvSpPr>
        <p:spPr>
          <a:xfrm>
            <a:off x="6841924" y="54331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Oval 34">
            <a:extLst>
              <a:ext uri="{FF2B5EF4-FFF2-40B4-BE49-F238E27FC236}">
                <a16:creationId xmlns:a16="http://schemas.microsoft.com/office/drawing/2014/main" id="{01F238CA-2568-655F-C0A8-11D9D43FE470}"/>
              </a:ext>
            </a:extLst>
          </p:cNvPr>
          <p:cNvSpPr/>
          <p:nvPr/>
        </p:nvSpPr>
        <p:spPr>
          <a:xfrm>
            <a:off x="6478074" y="576145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6" name="Graphic 35">
            <a:extLst>
              <a:ext uri="{FF2B5EF4-FFF2-40B4-BE49-F238E27FC236}">
                <a16:creationId xmlns:a16="http://schemas.microsoft.com/office/drawing/2014/main" id="{7B8DB456-06DC-C2E6-8F91-0A9BD46117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469252"/>
            <a:ext cx="343137" cy="308823"/>
          </a:xfrm>
          <a:prstGeom prst="rect">
            <a:avLst/>
          </a:prstGeom>
        </p:spPr>
      </p:pic>
      <p:sp>
        <p:nvSpPr>
          <p:cNvPr id="37" name="Rectangle: Rounded Corners 36">
            <a:extLst>
              <a:ext uri="{FF2B5EF4-FFF2-40B4-BE49-F238E27FC236}">
                <a16:creationId xmlns:a16="http://schemas.microsoft.com/office/drawing/2014/main" id="{4A48F753-0269-D697-81F2-42CEE2109D4D}"/>
              </a:ext>
            </a:extLst>
          </p:cNvPr>
          <p:cNvSpPr/>
          <p:nvPr/>
        </p:nvSpPr>
        <p:spPr>
          <a:xfrm>
            <a:off x="5641682" y="573739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8" name="Graphic 37">
            <a:extLst>
              <a:ext uri="{FF2B5EF4-FFF2-40B4-BE49-F238E27FC236}">
                <a16:creationId xmlns:a16="http://schemas.microsoft.com/office/drawing/2014/main" id="{7B0A09DC-0113-125A-93A0-ADEF1E673E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86" y="5797548"/>
            <a:ext cx="343137" cy="308823"/>
          </a:xfrm>
          <a:prstGeom prst="rect">
            <a:avLst/>
          </a:prstGeom>
        </p:spPr>
      </p:pic>
      <p:pic>
        <p:nvPicPr>
          <p:cNvPr id="39" name="Picture 2">
            <a:extLst>
              <a:ext uri="{FF2B5EF4-FFF2-40B4-BE49-F238E27FC236}">
                <a16:creationId xmlns:a16="http://schemas.microsoft.com/office/drawing/2014/main" id="{FC8B5A28-8730-ECE8-0277-467667BB07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47365" y="5032360"/>
            <a:ext cx="998319" cy="9284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17484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9056">
        <p159:morph option="byObject"/>
      </p:transition>
    </mc:Choice>
    <mc:Fallback xmlns="">
      <p:transition spd="slow" advTm="190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par>
                                <p:cTn id="19" presetID="22" presetClass="entr" presetSubtype="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1"/>
                                          </p:val>
                                        </p:tav>
                                        <p:tav tm="100000">
                                          <p:val>
                                            <p:strVal val="#ppt_y"/>
                                          </p:val>
                                        </p:tav>
                                      </p:tavLst>
                                    </p:anim>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anim calcmode="lin" valueType="num">
                                      <p:cBhvr>
                                        <p:cTn id="33" dur="500" fill="hold"/>
                                        <p:tgtEl>
                                          <p:spTgt spid="3"/>
                                        </p:tgtEl>
                                        <p:attrNameLst>
                                          <p:attrName>ppt_x</p:attrName>
                                        </p:attrNameLst>
                                      </p:cBhvr>
                                      <p:tavLst>
                                        <p:tav tm="0">
                                          <p:val>
                                            <p:strVal val="#ppt_x"/>
                                          </p:val>
                                        </p:tav>
                                        <p:tav tm="100000">
                                          <p:val>
                                            <p:strVal val="#ppt_x"/>
                                          </p:val>
                                        </p:tav>
                                      </p:tavLst>
                                    </p:anim>
                                    <p:anim calcmode="lin" valueType="num">
                                      <p:cBhvr>
                                        <p:cTn id="34" dur="500" fill="hold"/>
                                        <p:tgtEl>
                                          <p:spTgt spid="3"/>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anim calcmode="lin" valueType="num">
                                      <p:cBhvr>
                                        <p:cTn id="39" dur="500" fill="hold"/>
                                        <p:tgtEl>
                                          <p:spTgt spid="4"/>
                                        </p:tgtEl>
                                        <p:attrNameLst>
                                          <p:attrName>ppt_x</p:attrName>
                                        </p:attrNameLst>
                                      </p:cBhvr>
                                      <p:tavLst>
                                        <p:tav tm="0">
                                          <p:val>
                                            <p:strVal val="#ppt_x"/>
                                          </p:val>
                                        </p:tav>
                                        <p:tav tm="100000">
                                          <p:val>
                                            <p:strVal val="#ppt_x"/>
                                          </p:val>
                                        </p:tav>
                                      </p:tavLst>
                                    </p:anim>
                                    <p:anim calcmode="lin" valueType="num">
                                      <p:cBhvr>
                                        <p:cTn id="40"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250"/>
                                        <p:tgtEl>
                                          <p:spTgt spid="24"/>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25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250"/>
                                        <p:tgtEl>
                                          <p:spTgt spid="25"/>
                                        </p:tgtEl>
                                      </p:cBhvr>
                                    </p:animEffect>
                                  </p:childTnLst>
                                </p:cTn>
                              </p:par>
                            </p:childTnLst>
                          </p:cTn>
                        </p:par>
                        <p:par>
                          <p:cTn id="52" fill="hold">
                            <p:stCondLst>
                              <p:cond delay="250"/>
                            </p:stCondLst>
                            <p:childTnLst>
                              <p:par>
                                <p:cTn id="53" presetID="10"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25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25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250"/>
                                        <p:tgtEl>
                                          <p:spTgt spid="32"/>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25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25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250"/>
                                        <p:tgtEl>
                                          <p:spTgt spid="33"/>
                                        </p:tgtEl>
                                      </p:cBhvr>
                                    </p:animEffect>
                                  </p:childTnLst>
                                </p:cTn>
                              </p:par>
                            </p:childTnLst>
                          </p:cTn>
                        </p:par>
                        <p:par>
                          <p:cTn id="72" fill="hold">
                            <p:stCondLst>
                              <p:cond delay="750"/>
                            </p:stCondLst>
                            <p:childTnLst>
                              <p:par>
                                <p:cTn id="73" presetID="10" presetClass="entr" presetSubtype="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250"/>
                                        <p:tgtEl>
                                          <p:spTgt spid="29"/>
                                        </p:tgtEl>
                                      </p:cBhvr>
                                    </p:animEffect>
                                  </p:childTnLst>
                                </p:cTn>
                              </p:par>
                              <p:par>
                                <p:cTn id="76" presetID="10" presetClass="entr" presetSubtype="0"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250"/>
                                        <p:tgtEl>
                                          <p:spTgt spid="3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250"/>
                                        <p:tgtEl>
                                          <p:spTgt spid="34"/>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250"/>
                                        <p:tgtEl>
                                          <p:spTgt spid="37"/>
                                        </p:tgtEl>
                                      </p:cBhvr>
                                    </p:animEffect>
                                  </p:childTnLst>
                                </p:cTn>
                              </p:par>
                              <p:par>
                                <p:cTn id="86" presetID="10" presetClass="entr" presetSubtype="0" fill="hold"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250"/>
                                        <p:tgtEl>
                                          <p:spTgt spid="3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250"/>
                                        <p:tgtEl>
                                          <p:spTgt spid="35"/>
                                        </p:tgtEl>
                                      </p:cBhvr>
                                    </p:animEffect>
                                  </p:childTnLst>
                                </p:cTn>
                              </p:par>
                              <p:par>
                                <p:cTn id="92" presetID="10" presetClass="exit" presetSubtype="0" fill="hold" grpId="1" nodeType="withEffect">
                                  <p:stCondLst>
                                    <p:cond delay="0"/>
                                  </p:stCondLst>
                                  <p:childTnLst>
                                    <p:animEffect transition="out" filter="fade">
                                      <p:cBhvr>
                                        <p:cTn id="93" dur="250"/>
                                        <p:tgtEl>
                                          <p:spTgt spid="24"/>
                                        </p:tgtEl>
                                      </p:cBhvr>
                                    </p:animEffect>
                                    <p:set>
                                      <p:cBhvr>
                                        <p:cTn id="94" dur="1" fill="hold">
                                          <p:stCondLst>
                                            <p:cond delay="249"/>
                                          </p:stCondLst>
                                        </p:cTn>
                                        <p:tgtEl>
                                          <p:spTgt spid="2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250"/>
                                        <p:tgtEl>
                                          <p:spTgt spid="26"/>
                                        </p:tgtEl>
                                      </p:cBhvr>
                                    </p:animEffect>
                                    <p:set>
                                      <p:cBhvr>
                                        <p:cTn id="97" dur="1" fill="hold">
                                          <p:stCondLst>
                                            <p:cond delay="249"/>
                                          </p:stCondLst>
                                        </p:cTn>
                                        <p:tgtEl>
                                          <p:spTgt spid="26"/>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250"/>
                                        <p:tgtEl>
                                          <p:spTgt spid="25"/>
                                        </p:tgtEl>
                                      </p:cBhvr>
                                    </p:animEffect>
                                    <p:set>
                                      <p:cBhvr>
                                        <p:cTn id="100" dur="1" fill="hold">
                                          <p:stCondLst>
                                            <p:cond delay="249"/>
                                          </p:stCondLst>
                                        </p:cTn>
                                        <p:tgtEl>
                                          <p:spTgt spid="25"/>
                                        </p:tgtEl>
                                        <p:attrNameLst>
                                          <p:attrName>style.visibility</p:attrName>
                                        </p:attrNameLst>
                                      </p:cBhvr>
                                      <p:to>
                                        <p:strVal val="hidden"/>
                                      </p:to>
                                    </p:set>
                                  </p:childTnLst>
                                </p:cTn>
                              </p:par>
                            </p:childTnLst>
                          </p:cTn>
                        </p:par>
                        <p:par>
                          <p:cTn id="101" fill="hold">
                            <p:stCondLst>
                              <p:cond delay="1250"/>
                            </p:stCondLst>
                            <p:childTnLst>
                              <p:par>
                                <p:cTn id="102" presetID="10" presetClass="exit" presetSubtype="0" fill="hold" grpId="1" nodeType="afterEffect">
                                  <p:stCondLst>
                                    <p:cond delay="0"/>
                                  </p:stCondLst>
                                  <p:childTnLst>
                                    <p:animEffect transition="out" filter="fade">
                                      <p:cBhvr>
                                        <p:cTn id="103" dur="250"/>
                                        <p:tgtEl>
                                          <p:spTgt spid="27"/>
                                        </p:tgtEl>
                                      </p:cBhvr>
                                    </p:animEffect>
                                    <p:set>
                                      <p:cBhvr>
                                        <p:cTn id="104" dur="1" fill="hold">
                                          <p:stCondLst>
                                            <p:cond delay="249"/>
                                          </p:stCondLst>
                                        </p:cTn>
                                        <p:tgtEl>
                                          <p:spTgt spid="27"/>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250"/>
                                        <p:tgtEl>
                                          <p:spTgt spid="30"/>
                                        </p:tgtEl>
                                      </p:cBhvr>
                                    </p:animEffect>
                                    <p:set>
                                      <p:cBhvr>
                                        <p:cTn id="107" dur="1" fill="hold">
                                          <p:stCondLst>
                                            <p:cond delay="249"/>
                                          </p:stCondLst>
                                        </p:cTn>
                                        <p:tgtEl>
                                          <p:spTgt spid="30"/>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250"/>
                                        <p:tgtEl>
                                          <p:spTgt spid="32"/>
                                        </p:tgtEl>
                                      </p:cBhvr>
                                    </p:animEffect>
                                    <p:set>
                                      <p:cBhvr>
                                        <p:cTn id="110" dur="1" fill="hold">
                                          <p:stCondLst>
                                            <p:cond delay="249"/>
                                          </p:stCondLst>
                                        </p:cTn>
                                        <p:tgtEl>
                                          <p:spTgt spid="32"/>
                                        </p:tgtEl>
                                        <p:attrNameLst>
                                          <p:attrName>style.visibility</p:attrName>
                                        </p:attrNameLst>
                                      </p:cBhvr>
                                      <p:to>
                                        <p:strVal val="hidden"/>
                                      </p:to>
                                    </p:set>
                                  </p:childTnLst>
                                </p:cTn>
                              </p:par>
                            </p:childTnLst>
                          </p:cTn>
                        </p:par>
                        <p:par>
                          <p:cTn id="111" fill="hold">
                            <p:stCondLst>
                              <p:cond delay="1500"/>
                            </p:stCondLst>
                            <p:childTnLst>
                              <p:par>
                                <p:cTn id="112" presetID="10" presetClass="exit" presetSubtype="0" fill="hold" grpId="1" nodeType="afterEffect">
                                  <p:stCondLst>
                                    <p:cond delay="0"/>
                                  </p:stCondLst>
                                  <p:childTnLst>
                                    <p:animEffect transition="out" filter="fade">
                                      <p:cBhvr>
                                        <p:cTn id="113" dur="250"/>
                                        <p:tgtEl>
                                          <p:spTgt spid="28"/>
                                        </p:tgtEl>
                                      </p:cBhvr>
                                    </p:animEffect>
                                    <p:set>
                                      <p:cBhvr>
                                        <p:cTn id="114" dur="1" fill="hold">
                                          <p:stCondLst>
                                            <p:cond delay="249"/>
                                          </p:stCondLst>
                                        </p:cTn>
                                        <p:tgtEl>
                                          <p:spTgt spid="28"/>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250"/>
                                        <p:tgtEl>
                                          <p:spTgt spid="31"/>
                                        </p:tgtEl>
                                      </p:cBhvr>
                                    </p:animEffect>
                                    <p:set>
                                      <p:cBhvr>
                                        <p:cTn id="117" dur="1" fill="hold">
                                          <p:stCondLst>
                                            <p:cond delay="249"/>
                                          </p:stCondLst>
                                        </p:cTn>
                                        <p:tgtEl>
                                          <p:spTgt spid="31"/>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250"/>
                                        <p:tgtEl>
                                          <p:spTgt spid="33"/>
                                        </p:tgtEl>
                                      </p:cBhvr>
                                    </p:animEffect>
                                    <p:set>
                                      <p:cBhvr>
                                        <p:cTn id="120" dur="1" fill="hold">
                                          <p:stCondLst>
                                            <p:cond delay="249"/>
                                          </p:stCondLst>
                                        </p:cTn>
                                        <p:tgtEl>
                                          <p:spTgt spid="33"/>
                                        </p:tgtEl>
                                        <p:attrNameLst>
                                          <p:attrName>style.visibility</p:attrName>
                                        </p:attrNameLst>
                                      </p:cBhvr>
                                      <p:to>
                                        <p:strVal val="hidden"/>
                                      </p:to>
                                    </p:set>
                                  </p:childTnLst>
                                </p:cTn>
                              </p:par>
                            </p:childTnLst>
                          </p:cTn>
                        </p:par>
                        <p:par>
                          <p:cTn id="121" fill="hold">
                            <p:stCondLst>
                              <p:cond delay="1750"/>
                            </p:stCondLst>
                            <p:childTnLst>
                              <p:par>
                                <p:cTn id="122" presetID="10" presetClass="exit" presetSubtype="0" fill="hold" grpId="1" nodeType="afterEffect">
                                  <p:stCondLst>
                                    <p:cond delay="0"/>
                                  </p:stCondLst>
                                  <p:childTnLst>
                                    <p:animEffect transition="out" filter="fade">
                                      <p:cBhvr>
                                        <p:cTn id="123" dur="250"/>
                                        <p:tgtEl>
                                          <p:spTgt spid="29"/>
                                        </p:tgtEl>
                                      </p:cBhvr>
                                    </p:animEffect>
                                    <p:set>
                                      <p:cBhvr>
                                        <p:cTn id="124" dur="1" fill="hold">
                                          <p:stCondLst>
                                            <p:cond delay="249"/>
                                          </p:stCondLst>
                                        </p:cTn>
                                        <p:tgtEl>
                                          <p:spTgt spid="29"/>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250"/>
                                        <p:tgtEl>
                                          <p:spTgt spid="36"/>
                                        </p:tgtEl>
                                      </p:cBhvr>
                                    </p:animEffect>
                                    <p:set>
                                      <p:cBhvr>
                                        <p:cTn id="127" dur="1" fill="hold">
                                          <p:stCondLst>
                                            <p:cond delay="249"/>
                                          </p:stCondLst>
                                        </p:cTn>
                                        <p:tgtEl>
                                          <p:spTgt spid="36"/>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250"/>
                                        <p:tgtEl>
                                          <p:spTgt spid="34"/>
                                        </p:tgtEl>
                                      </p:cBhvr>
                                    </p:animEffect>
                                    <p:set>
                                      <p:cBhvr>
                                        <p:cTn id="130" dur="1" fill="hold">
                                          <p:stCondLst>
                                            <p:cond delay="249"/>
                                          </p:stCondLst>
                                        </p:cTn>
                                        <p:tgtEl>
                                          <p:spTgt spid="34"/>
                                        </p:tgtEl>
                                        <p:attrNameLst>
                                          <p:attrName>style.visibility</p:attrName>
                                        </p:attrNameLst>
                                      </p:cBhvr>
                                      <p:to>
                                        <p:strVal val="hidden"/>
                                      </p:to>
                                    </p:set>
                                  </p:childTnLst>
                                </p:cTn>
                              </p:par>
                            </p:childTnLst>
                          </p:cTn>
                        </p:par>
                        <p:par>
                          <p:cTn id="131" fill="hold">
                            <p:stCondLst>
                              <p:cond delay="2000"/>
                            </p:stCondLst>
                            <p:childTnLst>
                              <p:par>
                                <p:cTn id="132" presetID="10" presetClass="exit" presetSubtype="0" fill="hold" grpId="1" nodeType="afterEffect">
                                  <p:stCondLst>
                                    <p:cond delay="0"/>
                                  </p:stCondLst>
                                  <p:childTnLst>
                                    <p:animEffect transition="out" filter="fade">
                                      <p:cBhvr>
                                        <p:cTn id="133" dur="250"/>
                                        <p:tgtEl>
                                          <p:spTgt spid="37"/>
                                        </p:tgtEl>
                                      </p:cBhvr>
                                    </p:animEffect>
                                    <p:set>
                                      <p:cBhvr>
                                        <p:cTn id="134" dur="1" fill="hold">
                                          <p:stCondLst>
                                            <p:cond delay="249"/>
                                          </p:stCondLst>
                                        </p:cTn>
                                        <p:tgtEl>
                                          <p:spTgt spid="37"/>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250"/>
                                        <p:tgtEl>
                                          <p:spTgt spid="38"/>
                                        </p:tgtEl>
                                      </p:cBhvr>
                                    </p:animEffect>
                                    <p:set>
                                      <p:cBhvr>
                                        <p:cTn id="137" dur="1" fill="hold">
                                          <p:stCondLst>
                                            <p:cond delay="249"/>
                                          </p:stCondLst>
                                        </p:cTn>
                                        <p:tgtEl>
                                          <p:spTgt spid="38"/>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250"/>
                                        <p:tgtEl>
                                          <p:spTgt spid="35"/>
                                        </p:tgtEl>
                                      </p:cBhvr>
                                    </p:animEffect>
                                    <p:set>
                                      <p:cBhvr>
                                        <p:cTn id="140" dur="1" fill="hold">
                                          <p:stCondLst>
                                            <p:cond delay="249"/>
                                          </p:stCondLst>
                                        </p:cTn>
                                        <p:tgtEl>
                                          <p:spTgt spid="35"/>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15"/>
                                        </p:tgtEl>
                                        <p:attrNameLst>
                                          <p:attrName>style.visibility</p:attrName>
                                        </p:attrNameLst>
                                      </p:cBhvr>
                                      <p:to>
                                        <p:strVal val="visible"/>
                                      </p:to>
                                    </p:set>
                                    <p:animEffect transition="in" filter="fade">
                                      <p:cBhvr>
                                        <p:cTn id="145" dur="500"/>
                                        <p:tgtEl>
                                          <p:spTgt spid="15"/>
                                        </p:tgtEl>
                                      </p:cBhvr>
                                    </p:animEffect>
                                  </p:childTnLst>
                                </p:cTn>
                              </p:par>
                            </p:childTnLst>
                          </p:cTn>
                        </p:par>
                        <p:par>
                          <p:cTn id="146" fill="hold">
                            <p:stCondLst>
                              <p:cond delay="500"/>
                            </p:stCondLst>
                            <p:childTnLst>
                              <p:par>
                                <p:cTn id="147" presetID="42" presetClass="path" presetSubtype="0" accel="50000" decel="50000" fill="hold" nodeType="afterEffect">
                                  <p:stCondLst>
                                    <p:cond delay="250"/>
                                  </p:stCondLst>
                                  <p:childTnLst>
                                    <p:animMotion origin="layout" path="M 3.125E-6 -1.85185E-6 L 0.2332 0.04977 " pathEditMode="relative" rAng="0" ptsTypes="AA">
                                      <p:cBhvr>
                                        <p:cTn id="148" dur="750" fill="hold"/>
                                        <p:tgtEl>
                                          <p:spTgt spid="15"/>
                                        </p:tgtEl>
                                        <p:attrNameLst>
                                          <p:attrName>ppt_x</p:attrName>
                                          <p:attrName>ppt_y</p:attrName>
                                        </p:attrNameLst>
                                      </p:cBhvr>
                                      <p:rCtr x="11654" y="2477"/>
                                    </p:animMotion>
                                  </p:childTnLst>
                                </p:cTn>
                              </p:par>
                            </p:childTnLst>
                          </p:cTn>
                        </p:par>
                        <p:par>
                          <p:cTn id="149" fill="hold">
                            <p:stCondLst>
                              <p:cond delay="1500"/>
                            </p:stCondLst>
                            <p:childTnLst>
                              <p:par>
                                <p:cTn id="150" presetID="10" presetClass="exit" presetSubtype="0" fill="hold" nodeType="afterEffect">
                                  <p:stCondLst>
                                    <p:cond delay="0"/>
                                  </p:stCondLst>
                                  <p:childTnLst>
                                    <p:animEffect transition="out" filter="fade">
                                      <p:cBhvr>
                                        <p:cTn id="151" dur="250"/>
                                        <p:tgtEl>
                                          <p:spTgt spid="15"/>
                                        </p:tgtEl>
                                      </p:cBhvr>
                                    </p:animEffect>
                                    <p:set>
                                      <p:cBhvr>
                                        <p:cTn id="152" dur="1" fill="hold">
                                          <p:stCondLst>
                                            <p:cond delay="249"/>
                                          </p:stCondLst>
                                        </p:cTn>
                                        <p:tgtEl>
                                          <p:spTgt spid="15"/>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53" presetClass="entr" presetSubtype="16" fill="hold" nodeType="clickEffect">
                                  <p:stCondLst>
                                    <p:cond delay="0"/>
                                  </p:stCondLst>
                                  <p:childTnLst>
                                    <p:set>
                                      <p:cBhvr>
                                        <p:cTn id="156" dur="1" fill="hold">
                                          <p:stCondLst>
                                            <p:cond delay="0"/>
                                          </p:stCondLst>
                                        </p:cTn>
                                        <p:tgtEl>
                                          <p:spTgt spid="39"/>
                                        </p:tgtEl>
                                        <p:attrNameLst>
                                          <p:attrName>style.visibility</p:attrName>
                                        </p:attrNameLst>
                                      </p:cBhvr>
                                      <p:to>
                                        <p:strVal val="visible"/>
                                      </p:to>
                                    </p:set>
                                    <p:anim calcmode="lin" valueType="num">
                                      <p:cBhvr>
                                        <p:cTn id="157" dur="250" fill="hold"/>
                                        <p:tgtEl>
                                          <p:spTgt spid="39"/>
                                        </p:tgtEl>
                                        <p:attrNameLst>
                                          <p:attrName>ppt_w</p:attrName>
                                        </p:attrNameLst>
                                      </p:cBhvr>
                                      <p:tavLst>
                                        <p:tav tm="0">
                                          <p:val>
                                            <p:fltVal val="0"/>
                                          </p:val>
                                        </p:tav>
                                        <p:tav tm="100000">
                                          <p:val>
                                            <p:strVal val="#ppt_w"/>
                                          </p:val>
                                        </p:tav>
                                      </p:tavLst>
                                    </p:anim>
                                    <p:anim calcmode="lin" valueType="num">
                                      <p:cBhvr>
                                        <p:cTn id="158" dur="250" fill="hold"/>
                                        <p:tgtEl>
                                          <p:spTgt spid="39"/>
                                        </p:tgtEl>
                                        <p:attrNameLst>
                                          <p:attrName>ppt_h</p:attrName>
                                        </p:attrNameLst>
                                      </p:cBhvr>
                                      <p:tavLst>
                                        <p:tav tm="0">
                                          <p:val>
                                            <p:fltVal val="0"/>
                                          </p:val>
                                        </p:tav>
                                        <p:tav tm="100000">
                                          <p:val>
                                            <p:strVal val="#ppt_h"/>
                                          </p:val>
                                        </p:tav>
                                      </p:tavLst>
                                    </p:anim>
                                    <p:animEffect transition="in" filter="fade">
                                      <p:cBhvr>
                                        <p:cTn id="159" dur="250"/>
                                        <p:tgtEl>
                                          <p:spTgt spid="39"/>
                                        </p:tgtEl>
                                      </p:cBhvr>
                                    </p:animEffect>
                                  </p:childTnLst>
                                </p:cTn>
                              </p:par>
                            </p:childTnLst>
                          </p:cTn>
                        </p:par>
                        <p:par>
                          <p:cTn id="160" fill="hold">
                            <p:stCondLst>
                              <p:cond delay="250"/>
                            </p:stCondLst>
                            <p:childTnLst>
                              <p:par>
                                <p:cTn id="161" presetID="42" presetClass="path" presetSubtype="0" accel="50000" decel="50000" fill="hold" nodeType="afterEffect">
                                  <p:stCondLst>
                                    <p:cond delay="0"/>
                                  </p:stCondLst>
                                  <p:childTnLst>
                                    <p:animMotion origin="layout" path="M 0.00118 -0.00394 L -0.26224 0.03079 " pathEditMode="relative" rAng="0" ptsTypes="AA">
                                      <p:cBhvr>
                                        <p:cTn id="162" dur="750" fill="hold"/>
                                        <p:tgtEl>
                                          <p:spTgt spid="39"/>
                                        </p:tgtEl>
                                        <p:attrNameLst>
                                          <p:attrName>ppt_x</p:attrName>
                                          <p:attrName>ppt_y</p:attrName>
                                        </p:attrNameLst>
                                      </p:cBhvr>
                                      <p:rCtr x="-13177" y="1736"/>
                                    </p:animMotion>
                                  </p:childTnLst>
                                </p:cTn>
                              </p:par>
                            </p:childTnLst>
                          </p:cTn>
                        </p:par>
                        <p:par>
                          <p:cTn id="163" fill="hold">
                            <p:stCondLst>
                              <p:cond delay="1000"/>
                            </p:stCondLst>
                            <p:childTnLst>
                              <p:par>
                                <p:cTn id="164" presetID="10" presetClass="exit" presetSubtype="0" fill="hold" nodeType="afterEffect">
                                  <p:stCondLst>
                                    <p:cond delay="0"/>
                                  </p:stCondLst>
                                  <p:childTnLst>
                                    <p:animEffect transition="out" filter="fade">
                                      <p:cBhvr>
                                        <p:cTn id="165" dur="250"/>
                                        <p:tgtEl>
                                          <p:spTgt spid="39"/>
                                        </p:tgtEl>
                                      </p:cBhvr>
                                    </p:animEffect>
                                    <p:set>
                                      <p:cBhvr>
                                        <p:cTn id="166" dur="1" fill="hold">
                                          <p:stCondLst>
                                            <p:cond delay="24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4" grpId="1" animBg="1"/>
      <p:bldP spid="25" grpId="0" animBg="1"/>
      <p:bldP spid="25" grpId="1" animBg="1"/>
      <p:bldP spid="27" grpId="0" animBg="1"/>
      <p:bldP spid="27" grpId="1" animBg="1"/>
      <p:bldP spid="28" grpId="0" animBg="1"/>
      <p:bldP spid="28" grpId="1" animBg="1"/>
      <p:bldP spid="29" grpId="0" animBg="1"/>
      <p:bldP spid="29" grpId="1" animBg="1"/>
      <p:bldP spid="32" grpId="0" animBg="1"/>
      <p:bldP spid="32" grpId="1" animBg="1"/>
      <p:bldP spid="33" grpId="0" animBg="1"/>
      <p:bldP spid="33" grpId="1" animBg="1"/>
      <p:bldP spid="34" grpId="0" animBg="1"/>
      <p:bldP spid="34" grpId="1" animBg="1"/>
      <p:bldP spid="35" grpId="0" animBg="1"/>
      <p:bldP spid="35" grpId="1" animBg="1"/>
      <p:bldP spid="37" grpId="0" animBg="1"/>
      <p:bldP spid="3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aphic 69" descr="Database with solid fill">
            <a:extLst>
              <a:ext uri="{FF2B5EF4-FFF2-40B4-BE49-F238E27FC236}">
                <a16:creationId xmlns:a16="http://schemas.microsoft.com/office/drawing/2014/main" id="{082792FD-7C4D-814A-6195-29FD37A15F32}"/>
              </a:ext>
            </a:extLst>
          </p:cNvPr>
          <p:cNvGrpSpPr/>
          <p:nvPr/>
        </p:nvGrpSpPr>
        <p:grpSpPr>
          <a:xfrm>
            <a:off x="5286223" y="2563883"/>
            <a:ext cx="1627929" cy="2209333"/>
            <a:chOff x="3113880" y="2253301"/>
            <a:chExt cx="533400" cy="723900"/>
          </a:xfrm>
          <a:solidFill>
            <a:srgbClr val="276696"/>
          </a:solidFill>
        </p:grpSpPr>
        <p:sp>
          <p:nvSpPr>
            <p:cNvPr id="14" name="Freeform: Shape 13">
              <a:extLst>
                <a:ext uri="{FF2B5EF4-FFF2-40B4-BE49-F238E27FC236}">
                  <a16:creationId xmlns:a16="http://schemas.microsoft.com/office/drawing/2014/main" id="{F2962202-A465-A537-AF3F-CAA710F07302}"/>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35990C42-FC08-32A5-B913-A7A417BCED1F}"/>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6C85E304-FDE0-1AE0-98D6-735D68E25B8B}"/>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B077FB29-DB27-1196-B2D7-861C8D6F96D6}"/>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
        <p:nvSpPr>
          <p:cNvPr id="18" name="Title 17">
            <a:extLst>
              <a:ext uri="{FF2B5EF4-FFF2-40B4-BE49-F238E27FC236}">
                <a16:creationId xmlns:a16="http://schemas.microsoft.com/office/drawing/2014/main" id="{65AC01B9-8373-F52A-F31B-FC6A153A50A2}"/>
              </a:ext>
            </a:extLst>
          </p:cNvPr>
          <p:cNvSpPr>
            <a:spLocks noGrp="1"/>
          </p:cNvSpPr>
          <p:nvPr>
            <p:ph type="title"/>
          </p:nvPr>
        </p:nvSpPr>
        <p:spPr/>
        <p:txBody>
          <a:bodyPr/>
          <a:lstStyle/>
          <a:p>
            <a:r>
              <a:rPr lang="es-ES"/>
              <a:t>2. Integrated data repository</a:t>
            </a:r>
          </a:p>
        </p:txBody>
      </p:sp>
      <p:pic>
        <p:nvPicPr>
          <p:cNvPr id="19" name="Graphic 18">
            <a:extLst>
              <a:ext uri="{FF2B5EF4-FFF2-40B4-BE49-F238E27FC236}">
                <a16:creationId xmlns:a16="http://schemas.microsoft.com/office/drawing/2014/main" id="{9F7EBE49-234C-E88A-961B-51FF827C46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86436" y="1766703"/>
            <a:ext cx="1873720" cy="1873720"/>
          </a:xfrm>
          <a:prstGeom prst="rect">
            <a:avLst/>
          </a:prstGeom>
        </p:spPr>
      </p:pic>
      <p:pic>
        <p:nvPicPr>
          <p:cNvPr id="20" name="Graphic 19">
            <a:extLst>
              <a:ext uri="{FF2B5EF4-FFF2-40B4-BE49-F238E27FC236}">
                <a16:creationId xmlns:a16="http://schemas.microsoft.com/office/drawing/2014/main" id="{E2427173-648F-C28E-1580-94562E8C03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053356" y="4033614"/>
            <a:ext cx="1727708" cy="1727708"/>
          </a:xfrm>
          <a:prstGeom prst="rect">
            <a:avLst/>
          </a:prstGeom>
        </p:spPr>
      </p:pic>
      <p:pic>
        <p:nvPicPr>
          <p:cNvPr id="21" name="Graphic 20">
            <a:extLst>
              <a:ext uri="{FF2B5EF4-FFF2-40B4-BE49-F238E27FC236}">
                <a16:creationId xmlns:a16="http://schemas.microsoft.com/office/drawing/2014/main" id="{C3190EBC-0E9A-6503-3D80-2DBFFBD05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154996" y="1694739"/>
            <a:ext cx="2030740" cy="2030740"/>
          </a:xfrm>
          <a:prstGeom prst="rect">
            <a:avLst/>
          </a:prstGeom>
        </p:spPr>
      </p:pic>
      <p:pic>
        <p:nvPicPr>
          <p:cNvPr id="22" name="Graphic 21">
            <a:extLst>
              <a:ext uri="{FF2B5EF4-FFF2-40B4-BE49-F238E27FC236}">
                <a16:creationId xmlns:a16="http://schemas.microsoft.com/office/drawing/2014/main" id="{21481483-C3B4-77A7-9788-67BF1735F8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271748" y="4011482"/>
            <a:ext cx="1775998" cy="1775998"/>
          </a:xfrm>
          <a:prstGeom prst="rect">
            <a:avLst/>
          </a:prstGeom>
        </p:spPr>
      </p:pic>
      <p:pic>
        <p:nvPicPr>
          <p:cNvPr id="23" name="Graphic 22" descr="Arrow: Counter-clockwise curve with solid fill">
            <a:extLst>
              <a:ext uri="{FF2B5EF4-FFF2-40B4-BE49-F238E27FC236}">
                <a16:creationId xmlns:a16="http://schemas.microsoft.com/office/drawing/2014/main" id="{B119D5F3-3B31-D6FD-5E70-21594C15A3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8048913">
            <a:off x="6348664" y="4403508"/>
            <a:ext cx="914400" cy="914400"/>
          </a:xfrm>
          <a:prstGeom prst="rect">
            <a:avLst/>
          </a:prstGeom>
        </p:spPr>
      </p:pic>
      <p:pic>
        <p:nvPicPr>
          <p:cNvPr id="24" name="Graphic 23" descr="Arrow: Counter-clockwise curve with solid fill">
            <a:extLst>
              <a:ext uri="{FF2B5EF4-FFF2-40B4-BE49-F238E27FC236}">
                <a16:creationId xmlns:a16="http://schemas.microsoft.com/office/drawing/2014/main" id="{1C703A0A-E591-F0BA-CB72-0985235B734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3551087" flipH="1">
            <a:off x="4929242" y="4403508"/>
            <a:ext cx="914400" cy="914400"/>
          </a:xfrm>
          <a:prstGeom prst="rect">
            <a:avLst/>
          </a:prstGeom>
        </p:spPr>
      </p:pic>
      <p:pic>
        <p:nvPicPr>
          <p:cNvPr id="25" name="Graphic 24" descr="Arrow: Counter-clockwise curve with solid fill">
            <a:extLst>
              <a:ext uri="{FF2B5EF4-FFF2-40B4-BE49-F238E27FC236}">
                <a16:creationId xmlns:a16="http://schemas.microsoft.com/office/drawing/2014/main" id="{20C00B8A-8D4A-2417-298A-83FB6E6DA1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3551087" flipV="1">
            <a:off x="6348259" y="2076710"/>
            <a:ext cx="914400" cy="914400"/>
          </a:xfrm>
          <a:prstGeom prst="rect">
            <a:avLst/>
          </a:prstGeom>
        </p:spPr>
      </p:pic>
      <p:pic>
        <p:nvPicPr>
          <p:cNvPr id="26" name="Graphic 25" descr="Arrow: Counter-clockwise curve with solid fill">
            <a:extLst>
              <a:ext uri="{FF2B5EF4-FFF2-40B4-BE49-F238E27FC236}">
                <a16:creationId xmlns:a16="http://schemas.microsoft.com/office/drawing/2014/main" id="{94DA711A-EDC5-1CEF-71F8-15740D0B625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8048913" flipH="1" flipV="1">
            <a:off x="4928837" y="2076710"/>
            <a:ext cx="914400" cy="914400"/>
          </a:xfrm>
          <a:prstGeom prst="rect">
            <a:avLst/>
          </a:prstGeom>
        </p:spPr>
      </p:pic>
    </p:spTree>
    <p:custDataLst>
      <p:tags r:id="rId1"/>
    </p:custDataLst>
    <p:extLst>
      <p:ext uri="{BB962C8B-B14F-4D97-AF65-F5344CB8AC3E}">
        <p14:creationId xmlns:p14="http://schemas.microsoft.com/office/powerpoint/2010/main" val="2650716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1424">
        <p159:morph option="byObject"/>
      </p:transition>
    </mc:Choice>
    <mc:Fallback xmlns="">
      <p:transition spd="slow" advTm="114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right)">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22" presetClass="entr" presetSubtype="8"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22" presetClass="entr" presetSubtype="8"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22" presetClass="entr" presetSubtype="2"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415C021-CAC2-CB27-30B0-2873F3C7E2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934854" y="1649883"/>
            <a:ext cx="2630247" cy="2630247"/>
          </a:xfrm>
          <a:prstGeom prst="rect">
            <a:avLst/>
          </a:prstGeom>
        </p:spPr>
      </p:pic>
      <p:grpSp>
        <p:nvGrpSpPr>
          <p:cNvPr id="3" name="Graphic 69" descr="Database with solid fill">
            <a:extLst>
              <a:ext uri="{FF2B5EF4-FFF2-40B4-BE49-F238E27FC236}">
                <a16:creationId xmlns:a16="http://schemas.microsoft.com/office/drawing/2014/main" id="{B0D691A2-98F9-0D7B-EA60-A1F3C81F036D}"/>
              </a:ext>
            </a:extLst>
          </p:cNvPr>
          <p:cNvGrpSpPr/>
          <p:nvPr/>
        </p:nvGrpSpPr>
        <p:grpSpPr>
          <a:xfrm>
            <a:off x="3265734" y="2053564"/>
            <a:ext cx="1343177" cy="1822884"/>
            <a:chOff x="3113880" y="2253301"/>
            <a:chExt cx="533400" cy="723900"/>
          </a:xfrm>
          <a:solidFill>
            <a:srgbClr val="276696"/>
          </a:solidFill>
        </p:grpSpPr>
        <p:sp>
          <p:nvSpPr>
            <p:cNvPr id="4" name="Freeform: Shape 3">
              <a:extLst>
                <a:ext uri="{FF2B5EF4-FFF2-40B4-BE49-F238E27FC236}">
                  <a16:creationId xmlns:a16="http://schemas.microsoft.com/office/drawing/2014/main" id="{FB8428B6-2AE3-48C1-5008-A709B580C831}"/>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D9B50DD9-B65E-2AE2-8BEA-435215BB910F}"/>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48BFCC93-2C1C-E046-8711-22C11A110A75}"/>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47083CFF-6A6B-2448-5850-540514BFAD8E}"/>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
        <p:nvSpPr>
          <p:cNvPr id="8" name="TextBox 7">
            <a:extLst>
              <a:ext uri="{FF2B5EF4-FFF2-40B4-BE49-F238E27FC236}">
                <a16:creationId xmlns:a16="http://schemas.microsoft.com/office/drawing/2014/main" id="{C7989BEE-9DB8-609A-D14A-5E634975D842}"/>
              </a:ext>
            </a:extLst>
          </p:cNvPr>
          <p:cNvSpPr txBox="1"/>
          <p:nvPr/>
        </p:nvSpPr>
        <p:spPr>
          <a:xfrm>
            <a:off x="7432360" y="3876448"/>
            <a:ext cx="1635234" cy="461665"/>
          </a:xfrm>
          <a:prstGeom prst="rect">
            <a:avLst/>
          </a:prstGeom>
          <a:noFill/>
        </p:spPr>
        <p:txBody>
          <a:bodyPr wrap="square" rtlCol="0">
            <a:spAutoFit/>
          </a:bodyPr>
          <a:lstStyle/>
          <a:p>
            <a:pPr algn="ctr">
              <a:buClr>
                <a:srgbClr val="008CCF"/>
              </a:buClr>
            </a:pPr>
            <a:r>
              <a:rPr lang="es-ES" sz="2400"/>
              <a:t>Reports </a:t>
            </a:r>
          </a:p>
        </p:txBody>
      </p:sp>
      <p:sp>
        <p:nvSpPr>
          <p:cNvPr id="9" name="Title 8">
            <a:extLst>
              <a:ext uri="{FF2B5EF4-FFF2-40B4-BE49-F238E27FC236}">
                <a16:creationId xmlns:a16="http://schemas.microsoft.com/office/drawing/2014/main" id="{162DB650-7BAF-C4E9-78F4-38C0AECD71CD}"/>
              </a:ext>
            </a:extLst>
          </p:cNvPr>
          <p:cNvSpPr>
            <a:spLocks noGrp="1"/>
          </p:cNvSpPr>
          <p:nvPr>
            <p:ph type="title"/>
          </p:nvPr>
        </p:nvSpPr>
        <p:spPr/>
        <p:txBody>
          <a:bodyPr/>
          <a:lstStyle/>
          <a:p>
            <a:r>
              <a:rPr lang="es-ES"/>
              <a:t>2. Integrated data repository</a:t>
            </a:r>
          </a:p>
        </p:txBody>
      </p:sp>
      <p:cxnSp>
        <p:nvCxnSpPr>
          <p:cNvPr id="10" name="Straight Arrow Connector 9">
            <a:extLst>
              <a:ext uri="{FF2B5EF4-FFF2-40B4-BE49-F238E27FC236}">
                <a16:creationId xmlns:a16="http://schemas.microsoft.com/office/drawing/2014/main" id="{D58C7BA4-E413-4CCD-8B16-134274FF52FE}"/>
              </a:ext>
            </a:extLst>
          </p:cNvPr>
          <p:cNvCxnSpPr>
            <a:cxnSpLocks/>
          </p:cNvCxnSpPr>
          <p:nvPr/>
        </p:nvCxnSpPr>
        <p:spPr>
          <a:xfrm>
            <a:off x="4938972" y="3019926"/>
            <a:ext cx="2286000" cy="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94461968"/>
      </p:ext>
    </p:extLst>
  </p:cSld>
  <p:clrMapOvr>
    <a:masterClrMapping/>
  </p:clrMapOvr>
  <mc:AlternateContent xmlns:mc="http://schemas.openxmlformats.org/markup-compatibility/2006" xmlns:p159="http://schemas.microsoft.com/office/powerpoint/2015/09/main">
    <mc:Choice Requires="p159">
      <p:transition spd="slow" advTm="12600">
        <p159:morph option="byObject"/>
      </p:transition>
    </mc:Choice>
    <mc:Fallback xmlns="">
      <p:transition spd="slow" advTm="126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61324A66-3A1E-EBA5-75E6-5B2D07557A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85620" y="2153655"/>
            <a:ext cx="2119976" cy="2119976"/>
          </a:xfrm>
          <a:prstGeom prst="rect">
            <a:avLst/>
          </a:prstGeom>
        </p:spPr>
      </p:pic>
      <p:grpSp>
        <p:nvGrpSpPr>
          <p:cNvPr id="3" name="Graphic 69" descr="Database with solid fill">
            <a:extLst>
              <a:ext uri="{FF2B5EF4-FFF2-40B4-BE49-F238E27FC236}">
                <a16:creationId xmlns:a16="http://schemas.microsoft.com/office/drawing/2014/main" id="{006E95CF-A213-63A4-7D61-44A47211D6B8}"/>
              </a:ext>
            </a:extLst>
          </p:cNvPr>
          <p:cNvGrpSpPr/>
          <p:nvPr/>
        </p:nvGrpSpPr>
        <p:grpSpPr>
          <a:xfrm>
            <a:off x="3374020" y="2290011"/>
            <a:ext cx="1343177" cy="1822884"/>
            <a:chOff x="3113880" y="2253301"/>
            <a:chExt cx="533400" cy="723900"/>
          </a:xfrm>
          <a:solidFill>
            <a:srgbClr val="276696"/>
          </a:solidFill>
        </p:grpSpPr>
        <p:sp>
          <p:nvSpPr>
            <p:cNvPr id="4" name="Freeform: Shape 3">
              <a:extLst>
                <a:ext uri="{FF2B5EF4-FFF2-40B4-BE49-F238E27FC236}">
                  <a16:creationId xmlns:a16="http://schemas.microsoft.com/office/drawing/2014/main" id="{F8BF05A0-D9F6-D992-D5E8-B5030090AC5F}"/>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410B60A1-1C41-4C08-2B0B-1D39C50FF519}"/>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5AB9DF6C-DBEC-26C1-ACA3-A3B664E30023}"/>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13DE0EC0-3D2A-CCE8-E530-39C1619A2EF7}"/>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
        <p:nvSpPr>
          <p:cNvPr id="8" name="TextBox 7">
            <a:extLst>
              <a:ext uri="{FF2B5EF4-FFF2-40B4-BE49-F238E27FC236}">
                <a16:creationId xmlns:a16="http://schemas.microsoft.com/office/drawing/2014/main" id="{C5703782-B144-55DF-697A-3A8CAE3E43C6}"/>
              </a:ext>
            </a:extLst>
          </p:cNvPr>
          <p:cNvSpPr txBox="1"/>
          <p:nvPr/>
        </p:nvSpPr>
        <p:spPr>
          <a:xfrm>
            <a:off x="6394440" y="2362944"/>
            <a:ext cx="2683345"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Storage </a:t>
            </a:r>
          </a:p>
        </p:txBody>
      </p:sp>
      <p:sp>
        <p:nvSpPr>
          <p:cNvPr id="9" name="TextBox 8">
            <a:extLst>
              <a:ext uri="{FF2B5EF4-FFF2-40B4-BE49-F238E27FC236}">
                <a16:creationId xmlns:a16="http://schemas.microsoft.com/office/drawing/2014/main" id="{8FD6271A-905D-AF0C-7228-DF4B84DB3B54}"/>
              </a:ext>
            </a:extLst>
          </p:cNvPr>
          <p:cNvSpPr txBox="1"/>
          <p:nvPr/>
        </p:nvSpPr>
        <p:spPr>
          <a:xfrm>
            <a:off x="6394440" y="2895217"/>
            <a:ext cx="2683345"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Analysis </a:t>
            </a:r>
          </a:p>
        </p:txBody>
      </p:sp>
      <p:sp>
        <p:nvSpPr>
          <p:cNvPr id="10" name="TextBox 9">
            <a:extLst>
              <a:ext uri="{FF2B5EF4-FFF2-40B4-BE49-F238E27FC236}">
                <a16:creationId xmlns:a16="http://schemas.microsoft.com/office/drawing/2014/main" id="{523E5BC1-A267-88BA-F1A6-9A9164FC58D8}"/>
              </a:ext>
            </a:extLst>
          </p:cNvPr>
          <p:cNvSpPr txBox="1"/>
          <p:nvPr/>
        </p:nvSpPr>
        <p:spPr>
          <a:xfrm>
            <a:off x="6394440" y="3427489"/>
            <a:ext cx="2683345"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Reporting </a:t>
            </a:r>
          </a:p>
        </p:txBody>
      </p:sp>
      <p:sp>
        <p:nvSpPr>
          <p:cNvPr id="11" name="Title 10">
            <a:extLst>
              <a:ext uri="{FF2B5EF4-FFF2-40B4-BE49-F238E27FC236}">
                <a16:creationId xmlns:a16="http://schemas.microsoft.com/office/drawing/2014/main" id="{459F4709-63EC-2CA5-6694-CA185E0C58B8}"/>
              </a:ext>
            </a:extLst>
          </p:cNvPr>
          <p:cNvSpPr>
            <a:spLocks noGrp="1"/>
          </p:cNvSpPr>
          <p:nvPr>
            <p:ph type="title"/>
          </p:nvPr>
        </p:nvSpPr>
        <p:spPr/>
        <p:txBody>
          <a:bodyPr/>
          <a:lstStyle/>
          <a:p>
            <a:r>
              <a:rPr lang="es-ES"/>
              <a:t>2. Integrated data repository</a:t>
            </a:r>
          </a:p>
        </p:txBody>
      </p:sp>
      <p:sp>
        <p:nvSpPr>
          <p:cNvPr id="33" name="Rectangle: Rounded Corners 32">
            <a:extLst>
              <a:ext uri="{FF2B5EF4-FFF2-40B4-BE49-F238E27FC236}">
                <a16:creationId xmlns:a16="http://schemas.microsoft.com/office/drawing/2014/main" id="{0834947A-2690-01A8-FE51-CEC08E090546}"/>
              </a:ext>
            </a:extLst>
          </p:cNvPr>
          <p:cNvSpPr/>
          <p:nvPr/>
        </p:nvSpPr>
        <p:spPr>
          <a:xfrm>
            <a:off x="4283956" y="2277655"/>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angle: Rounded Corners 33">
            <a:extLst>
              <a:ext uri="{FF2B5EF4-FFF2-40B4-BE49-F238E27FC236}">
                <a16:creationId xmlns:a16="http://schemas.microsoft.com/office/drawing/2014/main" id="{264AC4CF-BC21-72B7-8E79-1B742772A8A9}"/>
              </a:ext>
            </a:extLst>
          </p:cNvPr>
          <p:cNvSpPr/>
          <p:nvPr/>
        </p:nvSpPr>
        <p:spPr>
          <a:xfrm flipV="1">
            <a:off x="3612130" y="2668630"/>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angle: Rounded Corners 34">
            <a:extLst>
              <a:ext uri="{FF2B5EF4-FFF2-40B4-BE49-F238E27FC236}">
                <a16:creationId xmlns:a16="http://schemas.microsoft.com/office/drawing/2014/main" id="{303FD285-24E1-BD68-D873-3A597A99CCC2}"/>
              </a:ext>
            </a:extLst>
          </p:cNvPr>
          <p:cNvSpPr/>
          <p:nvPr/>
        </p:nvSpPr>
        <p:spPr>
          <a:xfrm>
            <a:off x="2935618" y="2283565"/>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Freeform: Shape 35">
            <a:extLst>
              <a:ext uri="{FF2B5EF4-FFF2-40B4-BE49-F238E27FC236}">
                <a16:creationId xmlns:a16="http://schemas.microsoft.com/office/drawing/2014/main" id="{43D5BCBC-5D05-0478-7AB7-C4974FCA1FDC}"/>
              </a:ext>
            </a:extLst>
          </p:cNvPr>
          <p:cNvSpPr/>
          <p:nvPr/>
        </p:nvSpPr>
        <p:spPr>
          <a:xfrm flipV="1">
            <a:off x="2937028" y="3726151"/>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7" name="Freeform: Shape 36">
            <a:extLst>
              <a:ext uri="{FF2B5EF4-FFF2-40B4-BE49-F238E27FC236}">
                <a16:creationId xmlns:a16="http://schemas.microsoft.com/office/drawing/2014/main" id="{DFEEB7A6-321C-F89D-CD68-E50A0FD5D42D}"/>
              </a:ext>
            </a:extLst>
          </p:cNvPr>
          <p:cNvSpPr/>
          <p:nvPr/>
        </p:nvSpPr>
        <p:spPr>
          <a:xfrm>
            <a:off x="3612130" y="2290866"/>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BED3DA83-8219-7BE6-5A1D-07646644C9E3}"/>
              </a:ext>
            </a:extLst>
          </p:cNvPr>
          <p:cNvSpPr/>
          <p:nvPr/>
        </p:nvSpPr>
        <p:spPr>
          <a:xfrm>
            <a:off x="2936190" y="3402134"/>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39" name="Group 38">
            <a:extLst>
              <a:ext uri="{FF2B5EF4-FFF2-40B4-BE49-F238E27FC236}">
                <a16:creationId xmlns:a16="http://schemas.microsoft.com/office/drawing/2014/main" id="{651C8370-131E-8814-8265-F503E6D327D5}"/>
              </a:ext>
            </a:extLst>
          </p:cNvPr>
          <p:cNvGrpSpPr/>
          <p:nvPr/>
        </p:nvGrpSpPr>
        <p:grpSpPr>
          <a:xfrm>
            <a:off x="3524101" y="3154849"/>
            <a:ext cx="610009" cy="609981"/>
            <a:chOff x="8796505" y="3722587"/>
            <a:chExt cx="978408" cy="978363"/>
          </a:xfrm>
        </p:grpSpPr>
        <p:grpSp>
          <p:nvGrpSpPr>
            <p:cNvPr id="40" name="Group 39">
              <a:extLst>
                <a:ext uri="{FF2B5EF4-FFF2-40B4-BE49-F238E27FC236}">
                  <a16:creationId xmlns:a16="http://schemas.microsoft.com/office/drawing/2014/main" id="{16BCB503-4787-52FD-1730-92C92C922640}"/>
                </a:ext>
              </a:extLst>
            </p:cNvPr>
            <p:cNvGrpSpPr/>
            <p:nvPr/>
          </p:nvGrpSpPr>
          <p:grpSpPr>
            <a:xfrm>
              <a:off x="8796505" y="3722587"/>
              <a:ext cx="978408" cy="978363"/>
              <a:chOff x="4531194" y="3289250"/>
              <a:chExt cx="978408" cy="978363"/>
            </a:xfrm>
          </p:grpSpPr>
          <p:sp>
            <p:nvSpPr>
              <p:cNvPr id="42" name="Freeform: Shape 41">
                <a:extLst>
                  <a:ext uri="{FF2B5EF4-FFF2-40B4-BE49-F238E27FC236}">
                    <a16:creationId xmlns:a16="http://schemas.microsoft.com/office/drawing/2014/main" id="{5C38488C-1C3D-50AF-6A1D-D0919C714AD1}"/>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F25CDDD0-9BBA-BAAA-F5BC-25ED36666997}"/>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76E0448B-C502-B6BA-79C9-1149E30AA37D}"/>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41" name="Freeform: Shape 40">
              <a:extLst>
                <a:ext uri="{FF2B5EF4-FFF2-40B4-BE49-F238E27FC236}">
                  <a16:creationId xmlns:a16="http://schemas.microsoft.com/office/drawing/2014/main" id="{63FE8909-29AA-C4FF-F2F2-FB2F0A7C902D}"/>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45" name="Group 44">
            <a:extLst>
              <a:ext uri="{FF2B5EF4-FFF2-40B4-BE49-F238E27FC236}">
                <a16:creationId xmlns:a16="http://schemas.microsoft.com/office/drawing/2014/main" id="{0ECF4B7E-4E74-75D5-067B-398E3F600FC6}"/>
              </a:ext>
            </a:extLst>
          </p:cNvPr>
          <p:cNvGrpSpPr/>
          <p:nvPr/>
        </p:nvGrpSpPr>
        <p:grpSpPr>
          <a:xfrm>
            <a:off x="2837263" y="2887226"/>
            <a:ext cx="610009" cy="609981"/>
            <a:chOff x="4531194" y="3289250"/>
            <a:chExt cx="978408" cy="978363"/>
          </a:xfrm>
        </p:grpSpPr>
        <p:sp>
          <p:nvSpPr>
            <p:cNvPr id="46" name="Freeform: Shape 45">
              <a:extLst>
                <a:ext uri="{FF2B5EF4-FFF2-40B4-BE49-F238E27FC236}">
                  <a16:creationId xmlns:a16="http://schemas.microsoft.com/office/drawing/2014/main" id="{F10D4D7E-0019-23D0-C63D-5E75A3AAF56E}"/>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5EB27396-AADA-EE5A-BBB6-9AFBD573D4FF}"/>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09FC9139-4BA0-17BB-8FA0-474067ABFA51}"/>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49" name="Freeform: Shape 48">
            <a:extLst>
              <a:ext uri="{FF2B5EF4-FFF2-40B4-BE49-F238E27FC236}">
                <a16:creationId xmlns:a16="http://schemas.microsoft.com/office/drawing/2014/main" id="{56F1E04A-26EB-543B-57A7-D1CC91FF286A}"/>
              </a:ext>
            </a:extLst>
          </p:cNvPr>
          <p:cNvSpPr/>
          <p:nvPr/>
        </p:nvSpPr>
        <p:spPr>
          <a:xfrm>
            <a:off x="4283956" y="2272718"/>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50" name="Group 49">
            <a:extLst>
              <a:ext uri="{FF2B5EF4-FFF2-40B4-BE49-F238E27FC236}">
                <a16:creationId xmlns:a16="http://schemas.microsoft.com/office/drawing/2014/main" id="{8558D54C-ECB4-4F93-FD81-08D0C46C8B36}"/>
              </a:ext>
            </a:extLst>
          </p:cNvPr>
          <p:cNvGrpSpPr/>
          <p:nvPr/>
        </p:nvGrpSpPr>
        <p:grpSpPr>
          <a:xfrm>
            <a:off x="4193928" y="2539196"/>
            <a:ext cx="610009" cy="609981"/>
            <a:chOff x="4531194" y="3289250"/>
            <a:chExt cx="978408" cy="978363"/>
          </a:xfrm>
        </p:grpSpPr>
        <p:sp>
          <p:nvSpPr>
            <p:cNvPr id="51" name="Freeform: Shape 50">
              <a:extLst>
                <a:ext uri="{FF2B5EF4-FFF2-40B4-BE49-F238E27FC236}">
                  <a16:creationId xmlns:a16="http://schemas.microsoft.com/office/drawing/2014/main" id="{DEE01583-4417-E803-0A21-63F212D9E4C2}"/>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782FB766-13C7-2B93-2784-9A80FAB3418B}"/>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56498DB0-2667-8447-9881-6C08DAE41C7C}"/>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nvGrpSpPr>
          <p:cNvPr id="54" name="Group 53">
            <a:extLst>
              <a:ext uri="{FF2B5EF4-FFF2-40B4-BE49-F238E27FC236}">
                <a16:creationId xmlns:a16="http://schemas.microsoft.com/office/drawing/2014/main" id="{823B899A-E16D-F58A-E48F-60B4BEAF231E}"/>
              </a:ext>
            </a:extLst>
          </p:cNvPr>
          <p:cNvGrpSpPr/>
          <p:nvPr/>
        </p:nvGrpSpPr>
        <p:grpSpPr>
          <a:xfrm>
            <a:off x="2849295" y="2277159"/>
            <a:ext cx="1928023" cy="1816227"/>
            <a:chOff x="4531194" y="2319337"/>
            <a:chExt cx="3092401" cy="2913090"/>
          </a:xfrm>
        </p:grpSpPr>
        <p:sp>
          <p:nvSpPr>
            <p:cNvPr id="55" name="Freeform: Shape 54">
              <a:extLst>
                <a:ext uri="{FF2B5EF4-FFF2-40B4-BE49-F238E27FC236}">
                  <a16:creationId xmlns:a16="http://schemas.microsoft.com/office/drawing/2014/main" id="{525CF4EE-538C-8214-6EED-FB5DD0BFA521}"/>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56" name="Freeform: Shape 55">
              <a:extLst>
                <a:ext uri="{FF2B5EF4-FFF2-40B4-BE49-F238E27FC236}">
                  <a16:creationId xmlns:a16="http://schemas.microsoft.com/office/drawing/2014/main" id="{21A62C27-DC08-896D-E4DE-805B0BB0060B}"/>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5760AE58-3F2D-36ED-1BD4-41CB46AED37C}"/>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4F8E0EF9-9DED-5234-BF23-F9A196C1DDA0}"/>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59" name="Freeform: Shape 58">
              <a:extLst>
                <a:ext uri="{FF2B5EF4-FFF2-40B4-BE49-F238E27FC236}">
                  <a16:creationId xmlns:a16="http://schemas.microsoft.com/office/drawing/2014/main" id="{CDD5EBD7-9DC1-55E9-455E-502D173D36E9}"/>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103BFC0D-7B01-5BB7-A7BC-69466BBDBA93}"/>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61" name="Freeform: Shape 60">
              <a:extLst>
                <a:ext uri="{FF2B5EF4-FFF2-40B4-BE49-F238E27FC236}">
                  <a16:creationId xmlns:a16="http://schemas.microsoft.com/office/drawing/2014/main" id="{EAEE06F9-E322-5651-C017-1AAE758AA19D}"/>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62" name="Freeform: Shape 61">
              <a:extLst>
                <a:ext uri="{FF2B5EF4-FFF2-40B4-BE49-F238E27FC236}">
                  <a16:creationId xmlns:a16="http://schemas.microsoft.com/office/drawing/2014/main" id="{8576F7A8-5461-C6A0-27D2-860F2FD5A433}"/>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AA0D0063-6B5A-6521-0421-A408342ADA93}"/>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64" name="Group 63">
              <a:extLst>
                <a:ext uri="{FF2B5EF4-FFF2-40B4-BE49-F238E27FC236}">
                  <a16:creationId xmlns:a16="http://schemas.microsoft.com/office/drawing/2014/main" id="{F331C554-149F-E5C3-3367-C13CFE607CD7}"/>
                </a:ext>
              </a:extLst>
            </p:cNvPr>
            <p:cNvGrpSpPr/>
            <p:nvPr/>
          </p:nvGrpSpPr>
          <p:grpSpPr>
            <a:xfrm>
              <a:off x="4531194" y="3289250"/>
              <a:ext cx="978408" cy="978363"/>
              <a:chOff x="4531194" y="3289250"/>
              <a:chExt cx="978408" cy="978363"/>
            </a:xfrm>
          </p:grpSpPr>
          <p:sp>
            <p:nvSpPr>
              <p:cNvPr id="65" name="Freeform: Shape 64">
                <a:extLst>
                  <a:ext uri="{FF2B5EF4-FFF2-40B4-BE49-F238E27FC236}">
                    <a16:creationId xmlns:a16="http://schemas.microsoft.com/office/drawing/2014/main" id="{98D3C07A-DEC6-E8DC-A6EC-A3F7A1A23D1C}"/>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66" name="Freeform: Shape 65">
                <a:extLst>
                  <a:ext uri="{FF2B5EF4-FFF2-40B4-BE49-F238E27FC236}">
                    <a16:creationId xmlns:a16="http://schemas.microsoft.com/office/drawing/2014/main" id="{7558F2CE-8ED1-1E6B-03B8-366E24F67C88}"/>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67" name="Freeform: Shape 66">
                <a:extLst>
                  <a:ext uri="{FF2B5EF4-FFF2-40B4-BE49-F238E27FC236}">
                    <a16:creationId xmlns:a16="http://schemas.microsoft.com/office/drawing/2014/main" id="{4029705F-D017-3A31-7873-53D202D99E52}"/>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Tree>
    <p:custDataLst>
      <p:tags r:id="rId1"/>
    </p:custDataLst>
    <p:extLst>
      <p:ext uri="{BB962C8B-B14F-4D97-AF65-F5344CB8AC3E}">
        <p14:creationId xmlns:p14="http://schemas.microsoft.com/office/powerpoint/2010/main" val="3752531241"/>
      </p:ext>
    </p:extLst>
  </p:cSld>
  <p:clrMapOvr>
    <a:masterClrMapping/>
  </p:clrMapOvr>
  <mc:AlternateContent xmlns:mc="http://schemas.openxmlformats.org/markup-compatibility/2006" xmlns:p14="http://schemas.microsoft.com/office/powerpoint/2010/main">
    <mc:Choice Requires="p14">
      <p:transition spd="slow" p14:dur="2000" advTm="17880"/>
    </mc:Choice>
    <mc:Fallback xmlns="">
      <p:transition spd="slow" advTm="17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
                                        </p:tgtEl>
                                      </p:cBhvr>
                                    </p:animEffect>
                                    <p:set>
                                      <p:cBhvr>
                                        <p:cTn id="35" dur="1" fill="hold">
                                          <p:stCondLst>
                                            <p:cond delay="499"/>
                                          </p:stCondLst>
                                        </p:cTn>
                                        <p:tgtEl>
                                          <p:spTgt spid="2"/>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childTnLst>
                          </p:cTn>
                        </p:par>
                        <p:par>
                          <p:cTn id="40" fill="hold">
                            <p:stCondLst>
                              <p:cond delay="1000"/>
                            </p:stCondLst>
                            <p:childTnLst>
                              <p:par>
                                <p:cTn id="41" presetID="1"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54"/>
                                        </p:tgtEl>
                                        <p:attrNameLst>
                                          <p:attrName>style.visibility</p:attrName>
                                        </p:attrNameLst>
                                      </p:cBhvr>
                                      <p:to>
                                        <p:strVal val="hidden"/>
                                      </p:to>
                                    </p:set>
                                  </p:childTnLst>
                                </p:cTn>
                              </p:par>
                            </p:childTnLst>
                          </p:cTn>
                        </p:par>
                        <p:par>
                          <p:cTn id="63" fill="hold">
                            <p:stCondLst>
                              <p:cond delay="1000"/>
                            </p:stCondLst>
                            <p:childTnLst>
                              <p:par>
                                <p:cTn id="64" presetID="42" presetClass="path" presetSubtype="0" autoRev="1" fill="hold" nodeType="afterEffect">
                                  <p:stCondLst>
                                    <p:cond delay="0"/>
                                  </p:stCondLst>
                                  <p:childTnLst>
                                    <p:animMotion origin="layout" path="M -2.29167E-6 7.40741E-7 L -2.29167E-6 0.06018 " pathEditMode="relative" rAng="0" ptsTypes="AA">
                                      <p:cBhvr>
                                        <p:cTn id="65" dur="1250" fill="hold"/>
                                        <p:tgtEl>
                                          <p:spTgt spid="45"/>
                                        </p:tgtEl>
                                        <p:attrNameLst>
                                          <p:attrName>ppt_x</p:attrName>
                                          <p:attrName>ppt_y</p:attrName>
                                        </p:attrNameLst>
                                      </p:cBhvr>
                                      <p:rCtr x="0" y="3009"/>
                                    </p:animMotion>
                                  </p:childTnLst>
                                </p:cTn>
                              </p:par>
                              <p:par>
                                <p:cTn id="66" presetID="64" presetClass="path" presetSubtype="0" accel="50000" decel="50000" autoRev="1" fill="hold" nodeType="withEffect">
                                  <p:stCondLst>
                                    <p:cond delay="1250"/>
                                  </p:stCondLst>
                                  <p:childTnLst>
                                    <p:animMotion origin="layout" path="M -2.5E-6 1.85185E-6 L -2.5E-6 -0.05787 " pathEditMode="relative" rAng="0" ptsTypes="AA">
                                      <p:cBhvr>
                                        <p:cTn id="67" dur="1250" fill="hold"/>
                                        <p:tgtEl>
                                          <p:spTgt spid="39"/>
                                        </p:tgtEl>
                                        <p:attrNameLst>
                                          <p:attrName>ppt_x</p:attrName>
                                          <p:attrName>ppt_y</p:attrName>
                                        </p:attrNameLst>
                                      </p:cBhvr>
                                      <p:rCtr x="0" y="-2894"/>
                                    </p:animMotion>
                                  </p:childTnLst>
                                </p:cTn>
                              </p:par>
                              <p:par>
                                <p:cTn id="68" presetID="42" presetClass="path" presetSubtype="0" accel="50000" decel="50000" autoRev="1" fill="hold" nodeType="withEffect">
                                  <p:stCondLst>
                                    <p:cond delay="750"/>
                                  </p:stCondLst>
                                  <p:childTnLst>
                                    <p:animMotion origin="layout" path="M -4.16667E-7 -3.33333E-6 L -4.16667E-7 0.04074 " pathEditMode="relative" rAng="0" ptsTypes="AA">
                                      <p:cBhvr>
                                        <p:cTn id="69" dur="1250" fill="hold"/>
                                        <p:tgtEl>
                                          <p:spTgt spid="50"/>
                                        </p:tgtEl>
                                        <p:attrNameLst>
                                          <p:attrName>ppt_x</p:attrName>
                                          <p:attrName>ppt_y</p:attrName>
                                        </p:attrNameLst>
                                      </p:cBhvr>
                                      <p:rCtr x="0" y="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3" grpId="0" animBg="1"/>
      <p:bldP spid="34" grpId="0" animBg="1"/>
      <p:bldP spid="35" grpId="0" animBg="1"/>
      <p:bldP spid="36" grpId="0" animBg="1"/>
      <p:bldP spid="37" grpId="0" animBg="1"/>
      <p:bldP spid="38"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EA72BB-7C9B-FA2B-838F-42DD6EF342C9}"/>
              </a:ext>
            </a:extLst>
          </p:cNvPr>
          <p:cNvGrpSpPr/>
          <p:nvPr/>
        </p:nvGrpSpPr>
        <p:grpSpPr>
          <a:xfrm>
            <a:off x="5266953" y="2180480"/>
            <a:ext cx="2162026" cy="2168689"/>
            <a:chOff x="8792753" y="2573255"/>
            <a:chExt cx="2162026" cy="2168689"/>
          </a:xfrm>
        </p:grpSpPr>
        <p:pic>
          <p:nvPicPr>
            <p:cNvPr id="3" name="Graphic 2">
              <a:extLst>
                <a:ext uri="{FF2B5EF4-FFF2-40B4-BE49-F238E27FC236}">
                  <a16:creationId xmlns:a16="http://schemas.microsoft.com/office/drawing/2014/main" id="{521DBB8B-9C6D-6BC9-04ED-BC3B8D6F9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753" y="2573255"/>
              <a:ext cx="2162026" cy="2168689"/>
            </a:xfrm>
            <a:prstGeom prst="rect">
              <a:avLst/>
            </a:prstGeom>
          </p:spPr>
        </p:pic>
        <p:grpSp>
          <p:nvGrpSpPr>
            <p:cNvPr id="4" name="Group 3">
              <a:extLst>
                <a:ext uri="{FF2B5EF4-FFF2-40B4-BE49-F238E27FC236}">
                  <a16:creationId xmlns:a16="http://schemas.microsoft.com/office/drawing/2014/main" id="{607C97AA-8334-5981-D8A0-B5DC77651809}"/>
                </a:ext>
              </a:extLst>
            </p:cNvPr>
            <p:cNvGrpSpPr/>
            <p:nvPr/>
          </p:nvGrpSpPr>
          <p:grpSpPr>
            <a:xfrm>
              <a:off x="9227264" y="2935758"/>
              <a:ext cx="731520" cy="904500"/>
              <a:chOff x="9227264" y="2935758"/>
              <a:chExt cx="731520" cy="904500"/>
            </a:xfrm>
          </p:grpSpPr>
          <p:pic>
            <p:nvPicPr>
              <p:cNvPr id="5" name="Graphic 4">
                <a:extLst>
                  <a:ext uri="{FF2B5EF4-FFF2-40B4-BE49-F238E27FC236}">
                    <a16:creationId xmlns:a16="http://schemas.microsoft.com/office/drawing/2014/main" id="{1D9AE4CE-19BB-BD89-69F5-AE6C81629B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002519CE-F5D5-3DBF-C044-ECA8BCD32E0A}"/>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25618781-3E10-89DE-70D9-D21C7C3A24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5860" y="2935758"/>
                <a:ext cx="334329" cy="334329"/>
              </a:xfrm>
              <a:prstGeom prst="rect">
                <a:avLst/>
              </a:prstGeom>
            </p:spPr>
          </p:pic>
        </p:grpSp>
      </p:grpSp>
      <p:sp>
        <p:nvSpPr>
          <p:cNvPr id="8" name="Title 7">
            <a:extLst>
              <a:ext uri="{FF2B5EF4-FFF2-40B4-BE49-F238E27FC236}">
                <a16:creationId xmlns:a16="http://schemas.microsoft.com/office/drawing/2014/main" id="{712D2397-6AF0-3FC9-FBE3-824656AEE68C}"/>
              </a:ext>
            </a:extLst>
          </p:cNvPr>
          <p:cNvSpPr>
            <a:spLocks noGrp="1"/>
          </p:cNvSpPr>
          <p:nvPr>
            <p:ph type="title"/>
          </p:nvPr>
        </p:nvSpPr>
        <p:spPr/>
        <p:txBody>
          <a:bodyPr/>
          <a:lstStyle/>
          <a:p>
            <a:r>
              <a:rPr lang="es-ES"/>
              <a:t>3. Indicator-driven data analysis</a:t>
            </a:r>
          </a:p>
        </p:txBody>
      </p:sp>
    </p:spTree>
    <p:custDataLst>
      <p:tags r:id="rId1"/>
    </p:custDataLst>
    <p:extLst>
      <p:ext uri="{BB962C8B-B14F-4D97-AF65-F5344CB8AC3E}">
        <p14:creationId xmlns:p14="http://schemas.microsoft.com/office/powerpoint/2010/main" val="3430696301"/>
      </p:ext>
    </p:extLst>
  </p:cSld>
  <p:clrMapOvr>
    <a:masterClrMapping/>
  </p:clrMapOvr>
  <mc:AlternateContent xmlns:mc="http://schemas.openxmlformats.org/markup-compatibility/2006" xmlns:p14="http://schemas.microsoft.com/office/powerpoint/2010/main">
    <mc:Choice Requires="p14">
      <p:transition spd="slow" p14:dur="2000" advTm="8736"/>
    </mc:Choice>
    <mc:Fallback xmlns="">
      <p:transition spd="slow" advTm="8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B5C314-5F44-4097-800A-3C2FBFB2F5D2}"/>
              </a:ext>
            </a:extLst>
          </p:cNvPr>
          <p:cNvSpPr>
            <a:spLocks noGrp="1"/>
          </p:cNvSpPr>
          <p:nvPr>
            <p:ph type="title"/>
          </p:nvPr>
        </p:nvSpPr>
        <p:spPr/>
        <p:txBody>
          <a:bodyPr/>
          <a:lstStyle/>
          <a:p>
            <a:r>
              <a:rPr lang="es-ES"/>
              <a:t>Indicators vs. data elements</a:t>
            </a:r>
          </a:p>
        </p:txBody>
      </p:sp>
      <p:sp>
        <p:nvSpPr>
          <p:cNvPr id="10" name="TextBox 9">
            <a:extLst>
              <a:ext uri="{FF2B5EF4-FFF2-40B4-BE49-F238E27FC236}">
                <a16:creationId xmlns:a16="http://schemas.microsoft.com/office/drawing/2014/main" id="{6648C6E6-B2DE-17FF-8298-583C0C8816BC}"/>
              </a:ext>
            </a:extLst>
          </p:cNvPr>
          <p:cNvSpPr txBox="1"/>
          <p:nvPr/>
        </p:nvSpPr>
        <p:spPr>
          <a:xfrm>
            <a:off x="1475833" y="3471070"/>
            <a:ext cx="3114707" cy="585738"/>
          </a:xfrm>
          <a:prstGeom prst="rect">
            <a:avLst/>
          </a:prstGeom>
          <a:noFill/>
        </p:spPr>
        <p:txBody>
          <a:bodyPr wrap="square" rtlCol="0">
            <a:spAutoFit/>
          </a:bodyPr>
          <a:lstStyle/>
          <a:p>
            <a:pPr marL="342900" indent="-342900">
              <a:lnSpc>
                <a:spcPct val="150000"/>
              </a:lnSpc>
              <a:buClr>
                <a:schemeClr val="accent1"/>
              </a:buClr>
              <a:buSzPct val="150000"/>
              <a:buFont typeface="Arial" panose="020B0604020202020204" pitchFamily="34" charset="0"/>
              <a:buChar char="•"/>
            </a:pPr>
            <a:r>
              <a:rPr lang="en-GB" sz="2400" dirty="0">
                <a:latin typeface="Rubik" pitchFamily="2" charset="-79"/>
                <a:cs typeface="Rubik" pitchFamily="2" charset="-79"/>
              </a:rPr>
              <a:t>C</a:t>
            </a:r>
            <a:r>
              <a:rPr lang="en-GB" sz="2400" dirty="0">
                <a:solidFill>
                  <a:schemeClr val="tx1"/>
                </a:solidFill>
                <a:latin typeface="Rubik" pitchFamily="2" charset="-79"/>
                <a:cs typeface="Rubik" pitchFamily="2" charset="-79"/>
              </a:rPr>
              <a:t>ollected</a:t>
            </a:r>
          </a:p>
        </p:txBody>
      </p:sp>
      <p:sp>
        <p:nvSpPr>
          <p:cNvPr id="11" name="TextBox 10">
            <a:extLst>
              <a:ext uri="{FF2B5EF4-FFF2-40B4-BE49-F238E27FC236}">
                <a16:creationId xmlns:a16="http://schemas.microsoft.com/office/drawing/2014/main" id="{EE1724F8-5F9B-A133-6335-9C2D25CD1A25}"/>
              </a:ext>
            </a:extLst>
          </p:cNvPr>
          <p:cNvSpPr txBox="1"/>
          <p:nvPr/>
        </p:nvSpPr>
        <p:spPr>
          <a:xfrm>
            <a:off x="5536532" y="1898310"/>
            <a:ext cx="1143000" cy="584775"/>
          </a:xfrm>
          <a:prstGeom prst="rect">
            <a:avLst/>
          </a:prstGeom>
          <a:noFill/>
        </p:spPr>
        <p:txBody>
          <a:bodyPr wrap="square" rtlCol="0">
            <a:spAutoFit/>
          </a:bodyPr>
          <a:lstStyle/>
          <a:p>
            <a:pPr algn="ctr"/>
            <a:r>
              <a:rPr lang="en-NO" sz="3200" dirty="0">
                <a:solidFill>
                  <a:schemeClr val="accent2"/>
                </a:solidFill>
                <a:latin typeface="Rubik" pitchFamily="2" charset="-79"/>
                <a:cs typeface="Rubik" pitchFamily="2" charset="-79"/>
              </a:rPr>
              <a:t>VS.</a:t>
            </a:r>
          </a:p>
        </p:txBody>
      </p:sp>
      <p:sp>
        <p:nvSpPr>
          <p:cNvPr id="12" name="Rectangle: Rounded Corners 17">
            <a:extLst>
              <a:ext uri="{FF2B5EF4-FFF2-40B4-BE49-F238E27FC236}">
                <a16:creationId xmlns:a16="http://schemas.microsoft.com/office/drawing/2014/main" id="{F39DBA3F-B7BE-72BD-F84D-75EF2E58F38B}"/>
              </a:ext>
            </a:extLst>
          </p:cNvPr>
          <p:cNvSpPr/>
          <p:nvPr/>
        </p:nvSpPr>
        <p:spPr>
          <a:xfrm>
            <a:off x="1586333" y="1870657"/>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t>Data </a:t>
            </a:r>
            <a:r>
              <a:rPr lang="es-ES" sz="2400" dirty="0" err="1"/>
              <a:t>elements</a:t>
            </a:r>
            <a:endParaRPr lang="es-ES" sz="2400" dirty="0"/>
          </a:p>
        </p:txBody>
      </p:sp>
      <p:sp>
        <p:nvSpPr>
          <p:cNvPr id="13" name="TextBox 12">
            <a:extLst>
              <a:ext uri="{FF2B5EF4-FFF2-40B4-BE49-F238E27FC236}">
                <a16:creationId xmlns:a16="http://schemas.microsoft.com/office/drawing/2014/main" id="{9E704C0D-3DE9-A0DE-3F64-5BE5C29935B6}"/>
              </a:ext>
            </a:extLst>
          </p:cNvPr>
          <p:cNvSpPr txBox="1"/>
          <p:nvPr/>
        </p:nvSpPr>
        <p:spPr>
          <a:xfrm>
            <a:off x="1475833" y="2840502"/>
            <a:ext cx="3114707" cy="585738"/>
          </a:xfrm>
          <a:prstGeom prst="rect">
            <a:avLst/>
          </a:prstGeom>
          <a:noFill/>
        </p:spPr>
        <p:txBody>
          <a:bodyPr wrap="square" rtlCol="0">
            <a:spAutoFit/>
          </a:bodyPr>
          <a:lstStyle/>
          <a:p>
            <a:pPr marL="342900" indent="-342900">
              <a:lnSpc>
                <a:spcPct val="150000"/>
              </a:lnSpc>
              <a:buClr>
                <a:schemeClr val="accent1"/>
              </a:buClr>
              <a:buSzPct val="150000"/>
              <a:buFont typeface="Arial" panose="020B0604020202020204" pitchFamily="34" charset="0"/>
              <a:buChar char="•"/>
            </a:pPr>
            <a:r>
              <a:rPr lang="en-GB" sz="2400" dirty="0">
                <a:latin typeface="Rubik" pitchFamily="2" charset="-79"/>
                <a:cs typeface="Rubik" pitchFamily="2" charset="-79"/>
              </a:rPr>
              <a:t>“Raw</a:t>
            </a:r>
            <a:r>
              <a:rPr lang="en-GB" sz="2400">
                <a:latin typeface="Rubik" pitchFamily="2" charset="-79"/>
                <a:cs typeface="Rubik" pitchFamily="2" charset="-79"/>
              </a:rPr>
              <a:t>” data</a:t>
            </a:r>
            <a:endParaRPr lang="en-GB" sz="2400" dirty="0">
              <a:solidFill>
                <a:schemeClr val="tx1"/>
              </a:solidFill>
              <a:latin typeface="Rubik" pitchFamily="2" charset="-79"/>
              <a:cs typeface="Rubik" pitchFamily="2" charset="-79"/>
            </a:endParaRPr>
          </a:p>
        </p:txBody>
      </p:sp>
      <p:sp>
        <p:nvSpPr>
          <p:cNvPr id="15" name="TextBox 14">
            <a:extLst>
              <a:ext uri="{FF2B5EF4-FFF2-40B4-BE49-F238E27FC236}">
                <a16:creationId xmlns:a16="http://schemas.microsoft.com/office/drawing/2014/main" id="{97670D29-41F4-76BC-0043-9697B7C78B6D}"/>
              </a:ext>
            </a:extLst>
          </p:cNvPr>
          <p:cNvSpPr txBox="1"/>
          <p:nvPr/>
        </p:nvSpPr>
        <p:spPr>
          <a:xfrm>
            <a:off x="7434253" y="2840502"/>
            <a:ext cx="3462347" cy="585738"/>
          </a:xfrm>
          <a:prstGeom prst="rect">
            <a:avLst/>
          </a:prstGeom>
          <a:noFill/>
        </p:spPr>
        <p:txBody>
          <a:bodyPr wrap="square" rtlCol="0">
            <a:spAutoFit/>
          </a:bodyPr>
          <a:lstStyle/>
          <a:p>
            <a:pPr marL="342900" indent="-342900">
              <a:lnSpc>
                <a:spcPct val="150000"/>
              </a:lnSpc>
              <a:buClr>
                <a:schemeClr val="accent1"/>
              </a:buClr>
              <a:buSzPct val="150000"/>
              <a:buFont typeface="Arial" panose="020B0604020202020204" pitchFamily="34" charset="0"/>
              <a:buChar char="•"/>
            </a:pPr>
            <a:r>
              <a:rPr lang="en-GB" sz="2400">
                <a:latin typeface="Rubik" pitchFamily="2" charset="-79"/>
                <a:cs typeface="Rubik" pitchFamily="2" charset="-79"/>
              </a:rPr>
              <a:t>Formula-based data</a:t>
            </a:r>
            <a:endParaRPr lang="en-GB" sz="2400" dirty="0">
              <a:solidFill>
                <a:schemeClr val="tx1"/>
              </a:solidFill>
              <a:latin typeface="Rubik" pitchFamily="2" charset="-79"/>
              <a:cs typeface="Rubik" pitchFamily="2" charset="-79"/>
            </a:endParaRPr>
          </a:p>
        </p:txBody>
      </p:sp>
      <p:sp>
        <p:nvSpPr>
          <p:cNvPr id="16" name="TextBox 15">
            <a:extLst>
              <a:ext uri="{FF2B5EF4-FFF2-40B4-BE49-F238E27FC236}">
                <a16:creationId xmlns:a16="http://schemas.microsoft.com/office/drawing/2014/main" id="{BF34DD8A-8F80-8488-B017-EF4B5F6C2259}"/>
              </a:ext>
            </a:extLst>
          </p:cNvPr>
          <p:cNvSpPr txBox="1"/>
          <p:nvPr/>
        </p:nvSpPr>
        <p:spPr>
          <a:xfrm>
            <a:off x="7458509" y="3534549"/>
            <a:ext cx="3114707" cy="458780"/>
          </a:xfrm>
          <a:prstGeom prst="rect">
            <a:avLst/>
          </a:prstGeom>
          <a:noFill/>
        </p:spPr>
        <p:txBody>
          <a:bodyPr wrap="square" rtlCol="0">
            <a:spAutoFit/>
          </a:bodyPr>
          <a:lstStyle/>
          <a:p>
            <a:pPr marL="342900" indent="-342900">
              <a:lnSpc>
                <a:spcPts val="3000"/>
              </a:lnSpc>
              <a:buClr>
                <a:schemeClr val="accent1"/>
              </a:buClr>
              <a:buSzPct val="150000"/>
              <a:buFont typeface="Arial" panose="020B0604020202020204" pitchFamily="34" charset="0"/>
              <a:buChar char="•"/>
            </a:pPr>
            <a:r>
              <a:rPr lang="en-GB" sz="2400">
                <a:latin typeface="Rubik" pitchFamily="2" charset="-79"/>
                <a:cs typeface="Rubik" pitchFamily="2" charset="-79"/>
              </a:rPr>
              <a:t>Calculated values</a:t>
            </a:r>
            <a:endParaRPr lang="en-GB" sz="2400" dirty="0">
              <a:solidFill>
                <a:schemeClr val="tx1"/>
              </a:solidFill>
              <a:latin typeface="Rubik" pitchFamily="2" charset="-79"/>
              <a:cs typeface="Rubik" pitchFamily="2" charset="-79"/>
            </a:endParaRPr>
          </a:p>
        </p:txBody>
      </p:sp>
      <p:sp>
        <p:nvSpPr>
          <p:cNvPr id="17" name="Rectangle: Rounded Corners 17">
            <a:extLst>
              <a:ext uri="{FF2B5EF4-FFF2-40B4-BE49-F238E27FC236}">
                <a16:creationId xmlns:a16="http://schemas.microsoft.com/office/drawing/2014/main" id="{79C1212B-EE13-6A12-9331-1D5787404146}"/>
              </a:ext>
            </a:extLst>
          </p:cNvPr>
          <p:cNvSpPr/>
          <p:nvPr/>
        </p:nvSpPr>
        <p:spPr>
          <a:xfrm>
            <a:off x="7587934" y="1870657"/>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t>Indicators</a:t>
            </a:r>
            <a:endParaRPr lang="es-ES" sz="2400" dirty="0"/>
          </a:p>
        </p:txBody>
      </p:sp>
      <p:pic>
        <p:nvPicPr>
          <p:cNvPr id="18" name="Picture 5">
            <a:extLst>
              <a:ext uri="{FF2B5EF4-FFF2-40B4-BE49-F238E27FC236}">
                <a16:creationId xmlns:a16="http://schemas.microsoft.com/office/drawing/2014/main" id="{8B8BA78C-8A62-F46F-E274-7788DACBBF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35248" y="2620098"/>
            <a:ext cx="2119976" cy="2119976"/>
          </a:xfrm>
          <a:prstGeom prst="rect">
            <a:avLst/>
          </a:prstGeom>
        </p:spPr>
      </p:pic>
      <p:pic>
        <p:nvPicPr>
          <p:cNvPr id="20" name="Graphic 19">
            <a:extLst>
              <a:ext uri="{FF2B5EF4-FFF2-40B4-BE49-F238E27FC236}">
                <a16:creationId xmlns:a16="http://schemas.microsoft.com/office/drawing/2014/main" id="{6A755288-D59E-1440-5879-F7C599AC0C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4950" y="2913582"/>
            <a:ext cx="1607789" cy="1533008"/>
          </a:xfrm>
          <a:prstGeom prst="rect">
            <a:avLst/>
          </a:prstGeom>
        </p:spPr>
      </p:pic>
    </p:spTree>
    <p:custDataLst>
      <p:tags r:id="rId1"/>
    </p:custDataLst>
    <p:extLst>
      <p:ext uri="{BB962C8B-B14F-4D97-AF65-F5344CB8AC3E}">
        <p14:creationId xmlns:p14="http://schemas.microsoft.com/office/powerpoint/2010/main" val="1841091151"/>
      </p:ext>
    </p:extLst>
  </p:cSld>
  <p:clrMapOvr>
    <a:masterClrMapping/>
  </p:clrMapOvr>
  <mc:AlternateContent xmlns:mc="http://schemas.openxmlformats.org/markup-compatibility/2006" xmlns:p14="http://schemas.microsoft.com/office/powerpoint/2010/main">
    <mc:Choice Requires="p14">
      <p:transition spd="slow" p14:dur="2000" advTm="30384"/>
    </mc:Choice>
    <mc:Fallback xmlns="">
      <p:transition spd="slow" advTm="303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5" grpId="0"/>
      <p:bldP spid="16"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15A09-0C62-4F3A-2835-0AD1DC0F8F1A}"/>
              </a:ext>
            </a:extLst>
          </p:cNvPr>
          <p:cNvSpPr>
            <a:spLocks noGrp="1"/>
          </p:cNvSpPr>
          <p:nvPr>
            <p:ph type="title"/>
          </p:nvPr>
        </p:nvSpPr>
        <p:spPr/>
        <p:txBody>
          <a:bodyPr/>
          <a:lstStyle/>
          <a:p>
            <a:r>
              <a:rPr lang="es-ES"/>
              <a:t>Example: BCG coverage</a:t>
            </a:r>
          </a:p>
        </p:txBody>
      </p:sp>
      <p:sp>
        <p:nvSpPr>
          <p:cNvPr id="4" name="Rectangle: Rounded Corners 17">
            <a:extLst>
              <a:ext uri="{FF2B5EF4-FFF2-40B4-BE49-F238E27FC236}">
                <a16:creationId xmlns:a16="http://schemas.microsoft.com/office/drawing/2014/main" id="{0F351BC5-6A1B-12B4-3435-A591E3E1EA98}"/>
              </a:ext>
            </a:extLst>
          </p:cNvPr>
          <p:cNvSpPr/>
          <p:nvPr/>
        </p:nvSpPr>
        <p:spPr>
          <a:xfrm>
            <a:off x="1896997" y="3337560"/>
            <a:ext cx="3066197"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bg1"/>
                </a:solidFill>
              </a:rPr>
              <a:t>BCG coverage</a:t>
            </a:r>
            <a:endParaRPr lang="es-ES" sz="2400" dirty="0">
              <a:solidFill>
                <a:schemeClr val="bg1"/>
              </a:solidFill>
            </a:endParaRPr>
          </a:p>
        </p:txBody>
      </p:sp>
      <p:sp>
        <p:nvSpPr>
          <p:cNvPr id="6" name="TextBox 5">
            <a:extLst>
              <a:ext uri="{FF2B5EF4-FFF2-40B4-BE49-F238E27FC236}">
                <a16:creationId xmlns:a16="http://schemas.microsoft.com/office/drawing/2014/main" id="{991D339F-9342-9620-A56C-918805F284C3}"/>
              </a:ext>
            </a:extLst>
          </p:cNvPr>
          <p:cNvSpPr txBox="1"/>
          <p:nvPr/>
        </p:nvSpPr>
        <p:spPr>
          <a:xfrm>
            <a:off x="1896997" y="4092151"/>
            <a:ext cx="3268769" cy="1200329"/>
          </a:xfrm>
          <a:prstGeom prst="rect">
            <a:avLst/>
          </a:prstGeom>
          <a:noFill/>
        </p:spPr>
        <p:txBody>
          <a:bodyPr wrap="square" rtlCol="0">
            <a:spAutoFit/>
          </a:bodyPr>
          <a:lstStyle/>
          <a:p>
            <a:pPr algn="l">
              <a:buClr>
                <a:srgbClr val="008CCF"/>
              </a:buClr>
            </a:pPr>
            <a:r>
              <a:rPr lang="en-US" sz="2400" b="0" i="0" u="none" strike="noStrike">
                <a:solidFill>
                  <a:srgbClr val="000000"/>
                </a:solidFill>
                <a:effectLst/>
              </a:rPr>
              <a:t>% of 1 year-olds who have received the BCG vaccine</a:t>
            </a:r>
            <a:endParaRPr lang="es-ES" sz="2400"/>
          </a:p>
        </p:txBody>
      </p:sp>
      <p:sp>
        <p:nvSpPr>
          <p:cNvPr id="11" name="TextBox 10">
            <a:extLst>
              <a:ext uri="{FF2B5EF4-FFF2-40B4-BE49-F238E27FC236}">
                <a16:creationId xmlns:a16="http://schemas.microsoft.com/office/drawing/2014/main" id="{048CA7CF-5809-DB89-C5DE-66756486128E}"/>
              </a:ext>
            </a:extLst>
          </p:cNvPr>
          <p:cNvSpPr txBox="1"/>
          <p:nvPr/>
        </p:nvSpPr>
        <p:spPr>
          <a:xfrm>
            <a:off x="5591284" y="3230069"/>
            <a:ext cx="535724" cy="830997"/>
          </a:xfrm>
          <a:prstGeom prst="rect">
            <a:avLst/>
          </a:prstGeom>
          <a:noFill/>
        </p:spPr>
        <p:txBody>
          <a:bodyPr wrap="none" rtlCol="0">
            <a:spAutoFit/>
          </a:bodyPr>
          <a:lstStyle/>
          <a:p>
            <a:pPr algn="l">
              <a:buClr>
                <a:srgbClr val="008CCF"/>
              </a:buClr>
            </a:pPr>
            <a:r>
              <a:rPr lang="nb-NO" sz="4800" dirty="0">
                <a:solidFill>
                  <a:schemeClr val="tx2"/>
                </a:solidFill>
              </a:rPr>
              <a:t>=</a:t>
            </a:r>
            <a:endParaRPr lang="en-US" sz="4800" dirty="0">
              <a:solidFill>
                <a:schemeClr val="tx2"/>
              </a:solidFill>
            </a:endParaRPr>
          </a:p>
        </p:txBody>
      </p:sp>
      <p:sp>
        <p:nvSpPr>
          <p:cNvPr id="12" name="Rectangle: Rounded Corners 17">
            <a:extLst>
              <a:ext uri="{FF2B5EF4-FFF2-40B4-BE49-F238E27FC236}">
                <a16:creationId xmlns:a16="http://schemas.microsoft.com/office/drawing/2014/main" id="{CB92F3C6-434C-84E3-4295-AF3AECCC38C0}"/>
              </a:ext>
            </a:extLst>
          </p:cNvPr>
          <p:cNvSpPr/>
          <p:nvPr/>
        </p:nvSpPr>
        <p:spPr>
          <a:xfrm>
            <a:off x="6530976" y="2858838"/>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endParaRPr lang="es-ES" sz="2400"/>
          </a:p>
        </p:txBody>
      </p:sp>
      <p:sp>
        <p:nvSpPr>
          <p:cNvPr id="13" name="Rectangle: Rounded Corners 17">
            <a:extLst>
              <a:ext uri="{FF2B5EF4-FFF2-40B4-BE49-F238E27FC236}">
                <a16:creationId xmlns:a16="http://schemas.microsoft.com/office/drawing/2014/main" id="{82B862B8-0698-C5F4-7237-932FDC9FD2E3}"/>
              </a:ext>
            </a:extLst>
          </p:cNvPr>
          <p:cNvSpPr/>
          <p:nvPr/>
        </p:nvSpPr>
        <p:spPr>
          <a:xfrm>
            <a:off x="6530976" y="3848195"/>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endParaRPr lang="es-ES" sz="2400"/>
          </a:p>
        </p:txBody>
      </p:sp>
      <p:cxnSp>
        <p:nvCxnSpPr>
          <p:cNvPr id="14" name="Straight Connector 13">
            <a:extLst>
              <a:ext uri="{FF2B5EF4-FFF2-40B4-BE49-F238E27FC236}">
                <a16:creationId xmlns:a16="http://schemas.microsoft.com/office/drawing/2014/main" id="{D9156B74-EA52-4AFC-46A3-3A182F7BFE26}"/>
              </a:ext>
            </a:extLst>
          </p:cNvPr>
          <p:cNvCxnSpPr/>
          <p:nvPr/>
        </p:nvCxnSpPr>
        <p:spPr>
          <a:xfrm>
            <a:off x="6289223" y="3661504"/>
            <a:ext cx="3840480" cy="0"/>
          </a:xfrm>
          <a:prstGeom prst="line">
            <a:avLst/>
          </a:prstGeom>
          <a:ln w="47625" cap="rnd">
            <a:solidFill>
              <a:schemeClr val="tx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89EFB90-4683-CE3A-0BEA-AE6F88A50ED8}"/>
              </a:ext>
            </a:extLst>
          </p:cNvPr>
          <p:cNvSpPr txBox="1"/>
          <p:nvPr/>
        </p:nvSpPr>
        <p:spPr>
          <a:xfrm>
            <a:off x="10153351" y="3339734"/>
            <a:ext cx="413896" cy="523220"/>
          </a:xfrm>
          <a:prstGeom prst="rect">
            <a:avLst/>
          </a:prstGeom>
          <a:noFill/>
        </p:spPr>
        <p:txBody>
          <a:bodyPr wrap="none" rtlCol="0">
            <a:spAutoFit/>
          </a:bodyPr>
          <a:lstStyle/>
          <a:p>
            <a:pPr algn="l">
              <a:buClr>
                <a:srgbClr val="008CCF"/>
              </a:buClr>
            </a:pPr>
            <a:r>
              <a:rPr lang="nb-NO" sz="2800" dirty="0"/>
              <a:t>X</a:t>
            </a:r>
            <a:endParaRPr lang="en-US" sz="2800" dirty="0"/>
          </a:p>
        </p:txBody>
      </p:sp>
      <p:sp>
        <p:nvSpPr>
          <p:cNvPr id="16" name="TextBox 15">
            <a:extLst>
              <a:ext uri="{FF2B5EF4-FFF2-40B4-BE49-F238E27FC236}">
                <a16:creationId xmlns:a16="http://schemas.microsoft.com/office/drawing/2014/main" id="{F5D82E75-11BF-7B0D-0782-BA1A20607EBD}"/>
              </a:ext>
            </a:extLst>
          </p:cNvPr>
          <p:cNvSpPr txBox="1"/>
          <p:nvPr/>
        </p:nvSpPr>
        <p:spPr>
          <a:xfrm>
            <a:off x="10620104" y="3290332"/>
            <a:ext cx="877163" cy="584775"/>
          </a:xfrm>
          <a:prstGeom prst="rect">
            <a:avLst/>
          </a:prstGeom>
          <a:noFill/>
        </p:spPr>
        <p:txBody>
          <a:bodyPr wrap="none" rtlCol="0">
            <a:spAutoFit/>
          </a:bodyPr>
          <a:lstStyle/>
          <a:p>
            <a:pPr algn="l">
              <a:buClr>
                <a:srgbClr val="008CCF"/>
              </a:buClr>
            </a:pPr>
            <a:r>
              <a:rPr lang="nb-NO" sz="3200" dirty="0"/>
              <a:t>100</a:t>
            </a:r>
            <a:endParaRPr lang="en-US" sz="3200" dirty="0"/>
          </a:p>
        </p:txBody>
      </p:sp>
      <p:pic>
        <p:nvPicPr>
          <p:cNvPr id="17" name="Graphic 16" descr="Arrow: Clockwise curve with solid fill">
            <a:extLst>
              <a:ext uri="{FF2B5EF4-FFF2-40B4-BE49-F238E27FC236}">
                <a16:creationId xmlns:a16="http://schemas.microsoft.com/office/drawing/2014/main" id="{CA3475A7-3EC6-88A4-9860-7E6E3EAFC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2534611" y="2365985"/>
            <a:ext cx="914400" cy="914400"/>
          </a:xfrm>
          <a:prstGeom prst="rect">
            <a:avLst/>
          </a:prstGeom>
        </p:spPr>
      </p:pic>
      <p:sp>
        <p:nvSpPr>
          <p:cNvPr id="18" name="TextBox 17">
            <a:extLst>
              <a:ext uri="{FF2B5EF4-FFF2-40B4-BE49-F238E27FC236}">
                <a16:creationId xmlns:a16="http://schemas.microsoft.com/office/drawing/2014/main" id="{7CA59979-A66B-AF2C-70D5-2C468D02AC3A}"/>
              </a:ext>
            </a:extLst>
          </p:cNvPr>
          <p:cNvSpPr txBox="1"/>
          <p:nvPr/>
        </p:nvSpPr>
        <p:spPr>
          <a:xfrm>
            <a:off x="1564940" y="2044205"/>
            <a:ext cx="2243640" cy="461665"/>
          </a:xfrm>
          <a:prstGeom prst="rect">
            <a:avLst/>
          </a:prstGeom>
          <a:noFill/>
        </p:spPr>
        <p:txBody>
          <a:bodyPr wrap="square" rtlCol="0">
            <a:spAutoFit/>
          </a:bodyPr>
          <a:lstStyle/>
          <a:p>
            <a:pPr algn="ctr">
              <a:buClr>
                <a:srgbClr val="008CCF"/>
              </a:buClr>
            </a:pPr>
            <a:r>
              <a:rPr lang="nb-NO" sz="2400">
                <a:solidFill>
                  <a:schemeClr val="accent2"/>
                </a:solidFill>
              </a:rPr>
              <a:t>Indicator </a:t>
            </a:r>
            <a:endParaRPr lang="en-US" sz="2400" dirty="0">
              <a:solidFill>
                <a:schemeClr val="accent2"/>
              </a:solidFill>
            </a:endParaRPr>
          </a:p>
        </p:txBody>
      </p:sp>
      <p:pic>
        <p:nvPicPr>
          <p:cNvPr id="19" name="Graphic 18" descr="Arrow: Clockwise curve with solid fill">
            <a:extLst>
              <a:ext uri="{FF2B5EF4-FFF2-40B4-BE49-F238E27FC236}">
                <a16:creationId xmlns:a16="http://schemas.microsoft.com/office/drawing/2014/main" id="{DF64025B-2B22-64EF-295C-100AF3ECCE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452417" flipH="1">
            <a:off x="7880117" y="1949214"/>
            <a:ext cx="914400" cy="914400"/>
          </a:xfrm>
          <a:prstGeom prst="rect">
            <a:avLst/>
          </a:prstGeom>
        </p:spPr>
      </p:pic>
      <p:sp>
        <p:nvSpPr>
          <p:cNvPr id="20" name="TextBox 19">
            <a:extLst>
              <a:ext uri="{FF2B5EF4-FFF2-40B4-BE49-F238E27FC236}">
                <a16:creationId xmlns:a16="http://schemas.microsoft.com/office/drawing/2014/main" id="{22D8464B-F2FB-511F-D63D-7E2139E30F45}"/>
              </a:ext>
            </a:extLst>
          </p:cNvPr>
          <p:cNvSpPr txBox="1"/>
          <p:nvPr/>
        </p:nvSpPr>
        <p:spPr>
          <a:xfrm>
            <a:off x="7802078" y="1582540"/>
            <a:ext cx="2243640" cy="461665"/>
          </a:xfrm>
          <a:prstGeom prst="rect">
            <a:avLst/>
          </a:prstGeom>
          <a:noFill/>
        </p:spPr>
        <p:txBody>
          <a:bodyPr wrap="square" rtlCol="0">
            <a:spAutoFit/>
          </a:bodyPr>
          <a:lstStyle/>
          <a:p>
            <a:pPr algn="l">
              <a:buClr>
                <a:srgbClr val="008CCF"/>
              </a:buClr>
            </a:pPr>
            <a:r>
              <a:rPr lang="nb-NO" sz="2400">
                <a:solidFill>
                  <a:schemeClr val="accent2"/>
                </a:solidFill>
              </a:rPr>
              <a:t>Data element </a:t>
            </a:r>
            <a:endParaRPr lang="en-US" sz="2400" dirty="0">
              <a:solidFill>
                <a:schemeClr val="accent2"/>
              </a:solidFill>
            </a:endParaRPr>
          </a:p>
        </p:txBody>
      </p:sp>
      <p:pic>
        <p:nvPicPr>
          <p:cNvPr id="21" name="Graphic 20" descr="Arrow: Slight curve with solid fill">
            <a:extLst>
              <a:ext uri="{FF2B5EF4-FFF2-40B4-BE49-F238E27FC236}">
                <a16:creationId xmlns:a16="http://schemas.microsoft.com/office/drawing/2014/main" id="{F96DE6E0-19AC-4570-77C5-EA6A641B88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7653633" y="4669555"/>
            <a:ext cx="914400" cy="914400"/>
          </a:xfrm>
          <a:prstGeom prst="rect">
            <a:avLst/>
          </a:prstGeom>
        </p:spPr>
      </p:pic>
      <p:sp>
        <p:nvSpPr>
          <p:cNvPr id="22" name="TextBox 21">
            <a:extLst>
              <a:ext uri="{FF2B5EF4-FFF2-40B4-BE49-F238E27FC236}">
                <a16:creationId xmlns:a16="http://schemas.microsoft.com/office/drawing/2014/main" id="{ED39FCF2-6E75-B06B-FF5E-F5AA8A6B9B99}"/>
              </a:ext>
            </a:extLst>
          </p:cNvPr>
          <p:cNvSpPr txBox="1"/>
          <p:nvPr/>
        </p:nvSpPr>
        <p:spPr>
          <a:xfrm>
            <a:off x="6863513" y="5495935"/>
            <a:ext cx="2243640" cy="461665"/>
          </a:xfrm>
          <a:prstGeom prst="rect">
            <a:avLst/>
          </a:prstGeom>
          <a:noFill/>
        </p:spPr>
        <p:txBody>
          <a:bodyPr wrap="square" rtlCol="0">
            <a:spAutoFit/>
          </a:bodyPr>
          <a:lstStyle/>
          <a:p>
            <a:pPr algn="l">
              <a:buClr>
                <a:srgbClr val="008CCF"/>
              </a:buClr>
            </a:pPr>
            <a:r>
              <a:rPr lang="nb-NO" sz="2400">
                <a:solidFill>
                  <a:schemeClr val="accent2"/>
                </a:solidFill>
              </a:rPr>
              <a:t>Data element </a:t>
            </a:r>
            <a:endParaRPr lang="en-US" sz="2400" dirty="0">
              <a:solidFill>
                <a:schemeClr val="accent2"/>
              </a:solidFill>
            </a:endParaRPr>
          </a:p>
        </p:txBody>
      </p:sp>
      <p:sp>
        <p:nvSpPr>
          <p:cNvPr id="24" name="TextBox 23">
            <a:extLst>
              <a:ext uri="{FF2B5EF4-FFF2-40B4-BE49-F238E27FC236}">
                <a16:creationId xmlns:a16="http://schemas.microsoft.com/office/drawing/2014/main" id="{0668D5F5-9D45-C69D-8C1D-C18BEF0FB957}"/>
              </a:ext>
            </a:extLst>
          </p:cNvPr>
          <p:cNvSpPr txBox="1"/>
          <p:nvPr/>
        </p:nvSpPr>
        <p:spPr>
          <a:xfrm>
            <a:off x="6476516" y="2953631"/>
            <a:ext cx="3721602" cy="461665"/>
          </a:xfrm>
          <a:prstGeom prst="rect">
            <a:avLst/>
          </a:prstGeom>
          <a:noFill/>
        </p:spPr>
        <p:txBody>
          <a:bodyPr wrap="square">
            <a:spAutoFit/>
          </a:bodyPr>
          <a:lstStyle/>
          <a:p>
            <a:pPr algn="ctr">
              <a:buClr>
                <a:srgbClr val="008CCF"/>
              </a:buClr>
            </a:pPr>
            <a:r>
              <a:rPr lang="es-ES" sz="2400">
                <a:solidFill>
                  <a:schemeClr val="bg1"/>
                </a:solidFill>
              </a:rPr>
              <a:t>BCG doses given </a:t>
            </a:r>
            <a:r>
              <a:rPr lang="en-US" sz="2400">
                <a:solidFill>
                  <a:schemeClr val="bg1"/>
                </a:solidFill>
              </a:rPr>
              <a:t>&lt;1 y</a:t>
            </a:r>
            <a:endParaRPr lang="es-ES" sz="2400">
              <a:solidFill>
                <a:schemeClr val="bg1"/>
              </a:solidFill>
            </a:endParaRPr>
          </a:p>
        </p:txBody>
      </p:sp>
      <p:sp>
        <p:nvSpPr>
          <p:cNvPr id="25" name="TextBox 24">
            <a:extLst>
              <a:ext uri="{FF2B5EF4-FFF2-40B4-BE49-F238E27FC236}">
                <a16:creationId xmlns:a16="http://schemas.microsoft.com/office/drawing/2014/main" id="{D173357B-E319-C8FC-27D0-A7AEDD49FF15}"/>
              </a:ext>
            </a:extLst>
          </p:cNvPr>
          <p:cNvSpPr txBox="1"/>
          <p:nvPr/>
        </p:nvSpPr>
        <p:spPr>
          <a:xfrm>
            <a:off x="6529860" y="3943727"/>
            <a:ext cx="3407108" cy="461665"/>
          </a:xfrm>
          <a:prstGeom prst="rect">
            <a:avLst/>
          </a:prstGeom>
          <a:noFill/>
        </p:spPr>
        <p:txBody>
          <a:bodyPr wrap="square">
            <a:spAutoFit/>
          </a:bodyPr>
          <a:lstStyle/>
          <a:p>
            <a:pPr algn="ctr">
              <a:buClr>
                <a:srgbClr val="008CCF"/>
              </a:buClr>
            </a:pPr>
            <a:r>
              <a:rPr lang="en-US" sz="2400">
                <a:solidFill>
                  <a:schemeClr val="bg1"/>
                </a:solidFill>
              </a:rPr>
              <a:t>Population &lt;1 y</a:t>
            </a:r>
            <a:endParaRPr lang="es-ES" sz="2400">
              <a:solidFill>
                <a:schemeClr val="bg1"/>
              </a:solidFill>
            </a:endParaRPr>
          </a:p>
        </p:txBody>
      </p:sp>
      <p:sp>
        <p:nvSpPr>
          <p:cNvPr id="26" name="TextBox 25">
            <a:extLst>
              <a:ext uri="{FF2B5EF4-FFF2-40B4-BE49-F238E27FC236}">
                <a16:creationId xmlns:a16="http://schemas.microsoft.com/office/drawing/2014/main" id="{546BA906-E707-1519-432E-918E75A407B7}"/>
              </a:ext>
            </a:extLst>
          </p:cNvPr>
          <p:cNvSpPr txBox="1"/>
          <p:nvPr/>
        </p:nvSpPr>
        <p:spPr>
          <a:xfrm>
            <a:off x="7572088" y="1577622"/>
            <a:ext cx="2243640" cy="461665"/>
          </a:xfrm>
          <a:prstGeom prst="rect">
            <a:avLst/>
          </a:prstGeom>
          <a:noFill/>
        </p:spPr>
        <p:txBody>
          <a:bodyPr wrap="square" rtlCol="0">
            <a:spAutoFit/>
          </a:bodyPr>
          <a:lstStyle/>
          <a:p>
            <a:pPr algn="ctr">
              <a:buClr>
                <a:srgbClr val="008CCF"/>
              </a:buClr>
            </a:pPr>
            <a:r>
              <a:rPr lang="nb-NO" sz="2400">
                <a:solidFill>
                  <a:schemeClr val="accent2"/>
                </a:solidFill>
              </a:rPr>
              <a:t>Numerator </a:t>
            </a:r>
            <a:endParaRPr lang="en-US" sz="2400" dirty="0">
              <a:solidFill>
                <a:schemeClr val="accent2"/>
              </a:solidFill>
            </a:endParaRPr>
          </a:p>
        </p:txBody>
      </p:sp>
      <p:sp>
        <p:nvSpPr>
          <p:cNvPr id="27" name="TextBox 26">
            <a:extLst>
              <a:ext uri="{FF2B5EF4-FFF2-40B4-BE49-F238E27FC236}">
                <a16:creationId xmlns:a16="http://schemas.microsoft.com/office/drawing/2014/main" id="{8C0D71DB-7BE1-836D-7390-7BB96076AD01}"/>
              </a:ext>
            </a:extLst>
          </p:cNvPr>
          <p:cNvSpPr txBox="1"/>
          <p:nvPr/>
        </p:nvSpPr>
        <p:spPr>
          <a:xfrm>
            <a:off x="6704322" y="5495934"/>
            <a:ext cx="2243640" cy="461665"/>
          </a:xfrm>
          <a:prstGeom prst="rect">
            <a:avLst/>
          </a:prstGeom>
          <a:noFill/>
        </p:spPr>
        <p:txBody>
          <a:bodyPr wrap="square" rtlCol="0">
            <a:spAutoFit/>
          </a:bodyPr>
          <a:lstStyle/>
          <a:p>
            <a:pPr algn="ctr">
              <a:buClr>
                <a:srgbClr val="008CCF"/>
              </a:buClr>
            </a:pPr>
            <a:r>
              <a:rPr lang="nb-NO" sz="2400">
                <a:solidFill>
                  <a:schemeClr val="accent2"/>
                </a:solidFill>
              </a:rPr>
              <a:t>Denominator </a:t>
            </a:r>
            <a:endParaRPr lang="en-US" sz="2400" dirty="0">
              <a:solidFill>
                <a:schemeClr val="accent2"/>
              </a:solidFill>
            </a:endParaRPr>
          </a:p>
        </p:txBody>
      </p:sp>
    </p:spTree>
    <p:custDataLst>
      <p:tags r:id="rId1"/>
    </p:custDataLst>
    <p:extLst>
      <p:ext uri="{BB962C8B-B14F-4D97-AF65-F5344CB8AC3E}">
        <p14:creationId xmlns:p14="http://schemas.microsoft.com/office/powerpoint/2010/main" val="308415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31176">
        <p159:morph option="byObject"/>
      </p:transition>
    </mc:Choice>
    <mc:Fallback xmlns="">
      <p:transition spd="slow" advTm="3117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22" presetClass="entr" presetSubtype="8"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20"/>
                                        </p:tgtEl>
                                      </p:cBhvr>
                                    </p:animEffect>
                                    <p:set>
                                      <p:cBhvr>
                                        <p:cTn id="64" dur="1" fill="hold">
                                          <p:stCondLst>
                                            <p:cond delay="499"/>
                                          </p:stCondLst>
                                        </p:cTn>
                                        <p:tgtEl>
                                          <p:spTgt spid="20"/>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1" grpId="0"/>
      <p:bldP spid="12" grpId="0" animBg="1"/>
      <p:bldP spid="13" grpId="0" animBg="1"/>
      <p:bldP spid="15" grpId="0"/>
      <p:bldP spid="16" grpId="0"/>
      <p:bldP spid="18" grpId="0"/>
      <p:bldP spid="20" grpId="0"/>
      <p:bldP spid="20" grpId="1"/>
      <p:bldP spid="22" grpId="0"/>
      <p:bldP spid="22" grpId="1"/>
      <p:bldP spid="24" grpId="0"/>
      <p:bldP spid="25"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7">
            <a:extLst>
              <a:ext uri="{FF2B5EF4-FFF2-40B4-BE49-F238E27FC236}">
                <a16:creationId xmlns:a16="http://schemas.microsoft.com/office/drawing/2014/main" id="{AF50930B-3E21-2A47-7922-D4D5BA902310}"/>
              </a:ext>
            </a:extLst>
          </p:cNvPr>
          <p:cNvSpPr/>
          <p:nvPr/>
        </p:nvSpPr>
        <p:spPr>
          <a:xfrm>
            <a:off x="1896997" y="3337560"/>
            <a:ext cx="3066197"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solidFill>
                  <a:schemeClr val="bg1"/>
                </a:solidFill>
              </a:rPr>
              <a:t>BCG coverage</a:t>
            </a:r>
            <a:endParaRPr lang="es-ES" sz="2400" dirty="0">
              <a:solidFill>
                <a:schemeClr val="bg1"/>
              </a:solidFill>
            </a:endParaRPr>
          </a:p>
        </p:txBody>
      </p:sp>
      <p:sp>
        <p:nvSpPr>
          <p:cNvPr id="4" name="TextBox 3">
            <a:extLst>
              <a:ext uri="{FF2B5EF4-FFF2-40B4-BE49-F238E27FC236}">
                <a16:creationId xmlns:a16="http://schemas.microsoft.com/office/drawing/2014/main" id="{50E78456-ECDE-6AAF-E757-4BF018E6923C}"/>
              </a:ext>
            </a:extLst>
          </p:cNvPr>
          <p:cNvSpPr txBox="1"/>
          <p:nvPr/>
        </p:nvSpPr>
        <p:spPr>
          <a:xfrm>
            <a:off x="5591284" y="3230069"/>
            <a:ext cx="535724" cy="830997"/>
          </a:xfrm>
          <a:prstGeom prst="rect">
            <a:avLst/>
          </a:prstGeom>
          <a:noFill/>
        </p:spPr>
        <p:txBody>
          <a:bodyPr wrap="none" rtlCol="0">
            <a:spAutoFit/>
          </a:bodyPr>
          <a:lstStyle/>
          <a:p>
            <a:pPr algn="l">
              <a:buClr>
                <a:srgbClr val="008CCF"/>
              </a:buClr>
            </a:pPr>
            <a:r>
              <a:rPr lang="nb-NO" sz="4800" dirty="0">
                <a:solidFill>
                  <a:schemeClr val="tx2"/>
                </a:solidFill>
              </a:rPr>
              <a:t>=</a:t>
            </a:r>
            <a:endParaRPr lang="en-US" sz="4800" dirty="0">
              <a:solidFill>
                <a:schemeClr val="tx2"/>
              </a:solidFill>
            </a:endParaRPr>
          </a:p>
        </p:txBody>
      </p:sp>
      <p:sp>
        <p:nvSpPr>
          <p:cNvPr id="5" name="Rectangle: Rounded Corners 17">
            <a:extLst>
              <a:ext uri="{FF2B5EF4-FFF2-40B4-BE49-F238E27FC236}">
                <a16:creationId xmlns:a16="http://schemas.microsoft.com/office/drawing/2014/main" id="{8FCE1DA7-7A02-AE59-CFDB-19F7282475EC}"/>
              </a:ext>
            </a:extLst>
          </p:cNvPr>
          <p:cNvSpPr/>
          <p:nvPr/>
        </p:nvSpPr>
        <p:spPr>
          <a:xfrm>
            <a:off x="6530976" y="2858838"/>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endParaRPr lang="es-ES" sz="2400"/>
          </a:p>
        </p:txBody>
      </p:sp>
      <p:sp>
        <p:nvSpPr>
          <p:cNvPr id="6" name="Rectangle: Rounded Corners 17">
            <a:extLst>
              <a:ext uri="{FF2B5EF4-FFF2-40B4-BE49-F238E27FC236}">
                <a16:creationId xmlns:a16="http://schemas.microsoft.com/office/drawing/2014/main" id="{74842CF4-3D36-0AD4-9FA4-A321BE1032FC}"/>
              </a:ext>
            </a:extLst>
          </p:cNvPr>
          <p:cNvSpPr/>
          <p:nvPr/>
        </p:nvSpPr>
        <p:spPr>
          <a:xfrm>
            <a:off x="6530976" y="3848195"/>
            <a:ext cx="3407108"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8CCF"/>
              </a:buClr>
            </a:pPr>
            <a:endParaRPr lang="es-ES" sz="2400"/>
          </a:p>
        </p:txBody>
      </p:sp>
      <p:cxnSp>
        <p:nvCxnSpPr>
          <p:cNvPr id="7" name="Straight Connector 6">
            <a:extLst>
              <a:ext uri="{FF2B5EF4-FFF2-40B4-BE49-F238E27FC236}">
                <a16:creationId xmlns:a16="http://schemas.microsoft.com/office/drawing/2014/main" id="{D45044DC-8BD2-A9D0-AC47-FE6DB69D67FC}"/>
              </a:ext>
            </a:extLst>
          </p:cNvPr>
          <p:cNvCxnSpPr/>
          <p:nvPr/>
        </p:nvCxnSpPr>
        <p:spPr>
          <a:xfrm>
            <a:off x="6289223" y="3661504"/>
            <a:ext cx="3840480" cy="0"/>
          </a:xfrm>
          <a:prstGeom prst="line">
            <a:avLst/>
          </a:prstGeom>
          <a:ln w="47625" cap="rnd">
            <a:solidFill>
              <a:schemeClr val="tx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81C0A3-FF47-E146-D3D6-4151CD429BCF}"/>
              </a:ext>
            </a:extLst>
          </p:cNvPr>
          <p:cNvSpPr txBox="1"/>
          <p:nvPr/>
        </p:nvSpPr>
        <p:spPr>
          <a:xfrm>
            <a:off x="10153351" y="3339734"/>
            <a:ext cx="413896" cy="523220"/>
          </a:xfrm>
          <a:prstGeom prst="rect">
            <a:avLst/>
          </a:prstGeom>
          <a:noFill/>
        </p:spPr>
        <p:txBody>
          <a:bodyPr wrap="none" rtlCol="0">
            <a:spAutoFit/>
          </a:bodyPr>
          <a:lstStyle/>
          <a:p>
            <a:pPr algn="l">
              <a:buClr>
                <a:srgbClr val="008CCF"/>
              </a:buClr>
            </a:pPr>
            <a:r>
              <a:rPr lang="nb-NO" sz="2800" dirty="0"/>
              <a:t>X</a:t>
            </a:r>
            <a:endParaRPr lang="en-US" sz="2800" dirty="0"/>
          </a:p>
        </p:txBody>
      </p:sp>
      <p:sp>
        <p:nvSpPr>
          <p:cNvPr id="9" name="TextBox 8">
            <a:extLst>
              <a:ext uri="{FF2B5EF4-FFF2-40B4-BE49-F238E27FC236}">
                <a16:creationId xmlns:a16="http://schemas.microsoft.com/office/drawing/2014/main" id="{71F6142D-AFDD-FED1-430F-8C0B8D9FB9AB}"/>
              </a:ext>
            </a:extLst>
          </p:cNvPr>
          <p:cNvSpPr txBox="1"/>
          <p:nvPr/>
        </p:nvSpPr>
        <p:spPr>
          <a:xfrm>
            <a:off x="10620104" y="3290332"/>
            <a:ext cx="877163" cy="584775"/>
          </a:xfrm>
          <a:prstGeom prst="rect">
            <a:avLst/>
          </a:prstGeom>
          <a:noFill/>
        </p:spPr>
        <p:txBody>
          <a:bodyPr wrap="none" rtlCol="0">
            <a:spAutoFit/>
          </a:bodyPr>
          <a:lstStyle/>
          <a:p>
            <a:pPr algn="l">
              <a:buClr>
                <a:srgbClr val="008CCF"/>
              </a:buClr>
            </a:pPr>
            <a:r>
              <a:rPr lang="nb-NO" sz="3200" dirty="0"/>
              <a:t>100</a:t>
            </a:r>
            <a:endParaRPr lang="en-US" sz="3200" dirty="0"/>
          </a:p>
        </p:txBody>
      </p:sp>
      <p:sp>
        <p:nvSpPr>
          <p:cNvPr id="16" name="TextBox 15">
            <a:extLst>
              <a:ext uri="{FF2B5EF4-FFF2-40B4-BE49-F238E27FC236}">
                <a16:creationId xmlns:a16="http://schemas.microsoft.com/office/drawing/2014/main" id="{962D1D5B-647C-0621-FBF7-174B4E8C8E80}"/>
              </a:ext>
            </a:extLst>
          </p:cNvPr>
          <p:cNvSpPr txBox="1"/>
          <p:nvPr/>
        </p:nvSpPr>
        <p:spPr>
          <a:xfrm>
            <a:off x="6476516" y="2953631"/>
            <a:ext cx="3721602" cy="461665"/>
          </a:xfrm>
          <a:prstGeom prst="rect">
            <a:avLst/>
          </a:prstGeom>
          <a:noFill/>
        </p:spPr>
        <p:txBody>
          <a:bodyPr wrap="square">
            <a:spAutoFit/>
          </a:bodyPr>
          <a:lstStyle/>
          <a:p>
            <a:pPr algn="ctr">
              <a:buClr>
                <a:srgbClr val="008CCF"/>
              </a:buClr>
            </a:pPr>
            <a:r>
              <a:rPr lang="es-ES" sz="2400">
                <a:solidFill>
                  <a:schemeClr val="bg1"/>
                </a:solidFill>
              </a:rPr>
              <a:t>BCG doses given </a:t>
            </a:r>
            <a:r>
              <a:rPr lang="en-US" sz="2400">
                <a:solidFill>
                  <a:schemeClr val="bg1"/>
                </a:solidFill>
              </a:rPr>
              <a:t>&lt;1 y</a:t>
            </a:r>
            <a:endParaRPr lang="es-ES" sz="2400">
              <a:solidFill>
                <a:schemeClr val="bg1"/>
              </a:solidFill>
            </a:endParaRPr>
          </a:p>
        </p:txBody>
      </p:sp>
      <p:sp>
        <p:nvSpPr>
          <p:cNvPr id="17" name="TextBox 16">
            <a:extLst>
              <a:ext uri="{FF2B5EF4-FFF2-40B4-BE49-F238E27FC236}">
                <a16:creationId xmlns:a16="http://schemas.microsoft.com/office/drawing/2014/main" id="{2409361E-4BC4-DF55-5B26-9BACAF06EEA3}"/>
              </a:ext>
            </a:extLst>
          </p:cNvPr>
          <p:cNvSpPr txBox="1"/>
          <p:nvPr/>
        </p:nvSpPr>
        <p:spPr>
          <a:xfrm>
            <a:off x="6529860" y="3943727"/>
            <a:ext cx="3407108" cy="461665"/>
          </a:xfrm>
          <a:prstGeom prst="rect">
            <a:avLst/>
          </a:prstGeom>
          <a:noFill/>
        </p:spPr>
        <p:txBody>
          <a:bodyPr wrap="square">
            <a:spAutoFit/>
          </a:bodyPr>
          <a:lstStyle/>
          <a:p>
            <a:pPr algn="ctr">
              <a:buClr>
                <a:srgbClr val="008CCF"/>
              </a:buClr>
            </a:pPr>
            <a:r>
              <a:rPr lang="en-US" sz="2400">
                <a:solidFill>
                  <a:schemeClr val="bg1"/>
                </a:solidFill>
              </a:rPr>
              <a:t>Population &lt;1 y</a:t>
            </a:r>
            <a:endParaRPr lang="es-ES" sz="2400">
              <a:solidFill>
                <a:schemeClr val="bg1"/>
              </a:solidFill>
            </a:endParaRPr>
          </a:p>
        </p:txBody>
      </p:sp>
      <p:sp>
        <p:nvSpPr>
          <p:cNvPr id="20" name="Title 19">
            <a:extLst>
              <a:ext uri="{FF2B5EF4-FFF2-40B4-BE49-F238E27FC236}">
                <a16:creationId xmlns:a16="http://schemas.microsoft.com/office/drawing/2014/main" id="{934133BB-975D-F5B9-B008-D92C7D4CF6B4}"/>
              </a:ext>
            </a:extLst>
          </p:cNvPr>
          <p:cNvSpPr>
            <a:spLocks noGrp="1"/>
          </p:cNvSpPr>
          <p:nvPr>
            <p:ph type="title"/>
          </p:nvPr>
        </p:nvSpPr>
        <p:spPr/>
        <p:txBody>
          <a:bodyPr/>
          <a:lstStyle/>
          <a:p>
            <a:r>
              <a:rPr lang="es-ES"/>
              <a:t>Example: BCG coverage</a:t>
            </a:r>
          </a:p>
        </p:txBody>
      </p:sp>
      <p:pic>
        <p:nvPicPr>
          <p:cNvPr id="22" name="Graphic 21">
            <a:extLst>
              <a:ext uri="{FF2B5EF4-FFF2-40B4-BE49-F238E27FC236}">
                <a16:creationId xmlns:a16="http://schemas.microsoft.com/office/drawing/2014/main" id="{0066C3E2-F2A6-66F4-5000-7F6881C2B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8923" y="1126514"/>
            <a:ext cx="2076951" cy="1084674"/>
          </a:xfrm>
          <a:prstGeom prst="rect">
            <a:avLst/>
          </a:prstGeom>
        </p:spPr>
      </p:pic>
      <p:pic>
        <p:nvPicPr>
          <p:cNvPr id="23" name="Graphic 22" descr="List with solid fill">
            <a:extLst>
              <a:ext uri="{FF2B5EF4-FFF2-40B4-BE49-F238E27FC236}">
                <a16:creationId xmlns:a16="http://schemas.microsoft.com/office/drawing/2014/main" id="{E7EAF56A-B641-379E-AF4D-54EBE43929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3907" y="5117995"/>
            <a:ext cx="1226982" cy="1226982"/>
          </a:xfrm>
          <a:prstGeom prst="rect">
            <a:avLst/>
          </a:prstGeom>
        </p:spPr>
      </p:pic>
      <p:pic>
        <p:nvPicPr>
          <p:cNvPr id="24" name="Graphic 23" descr="Arrow: Clockwise curve with solid fill">
            <a:extLst>
              <a:ext uri="{FF2B5EF4-FFF2-40B4-BE49-F238E27FC236}">
                <a16:creationId xmlns:a16="http://schemas.microsoft.com/office/drawing/2014/main" id="{5FF6C9B1-921D-FA3D-E213-0BF727D648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021836">
            <a:off x="2909851" y="2398884"/>
            <a:ext cx="914400" cy="914400"/>
          </a:xfrm>
          <a:prstGeom prst="rect">
            <a:avLst/>
          </a:prstGeom>
        </p:spPr>
      </p:pic>
      <p:pic>
        <p:nvPicPr>
          <p:cNvPr id="25" name="Graphic 24" descr="Arrow: Slight curve with solid fill">
            <a:extLst>
              <a:ext uri="{FF2B5EF4-FFF2-40B4-BE49-F238E27FC236}">
                <a16:creationId xmlns:a16="http://schemas.microsoft.com/office/drawing/2014/main" id="{20894463-F028-58B0-4937-59C1F39717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7363623">
            <a:off x="7669676" y="4531267"/>
            <a:ext cx="914400" cy="914400"/>
          </a:xfrm>
          <a:prstGeom prst="rect">
            <a:avLst/>
          </a:prstGeom>
        </p:spPr>
      </p:pic>
    </p:spTree>
    <p:custDataLst>
      <p:tags r:id="rId1"/>
    </p:custDataLst>
    <p:extLst>
      <p:ext uri="{BB962C8B-B14F-4D97-AF65-F5344CB8AC3E}">
        <p14:creationId xmlns:p14="http://schemas.microsoft.com/office/powerpoint/2010/main" val="840535012"/>
      </p:ext>
    </p:extLst>
  </p:cSld>
  <p:clrMapOvr>
    <a:masterClrMapping/>
  </p:clrMapOvr>
  <mc:AlternateContent xmlns:mc="http://schemas.openxmlformats.org/markup-compatibility/2006" xmlns:p14="http://schemas.microsoft.com/office/powerpoint/2010/main">
    <mc:Choice Requires="p14">
      <p:transition spd="slow" p14:dur="2000" advTm="27072"/>
    </mc:Choice>
    <mc:Fallback xmlns="">
      <p:transition spd="slow" advTm="270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xit" presetSubtype="0" fill="hold" nodeType="clickEffect">
                                  <p:stCondLst>
                                    <p:cond delay="0"/>
                                  </p:stCondLst>
                                  <p:childTnLst>
                                    <p:animEffect transition="out" filter="fade">
                                      <p:cBhvr>
                                        <p:cTn id="12" dur="500"/>
                                        <p:tgtEl>
                                          <p:spTgt spid="22"/>
                                        </p:tgtEl>
                                      </p:cBhvr>
                                    </p:animEffect>
                                    <p:anim calcmode="lin" valueType="num">
                                      <p:cBhvr>
                                        <p:cTn id="13" dur="500"/>
                                        <p:tgtEl>
                                          <p:spTgt spid="22"/>
                                        </p:tgtEl>
                                        <p:attrNameLst>
                                          <p:attrName>ppt_x</p:attrName>
                                        </p:attrNameLst>
                                      </p:cBhvr>
                                      <p:tavLst>
                                        <p:tav tm="0">
                                          <p:val>
                                            <p:strVal val="ppt_x"/>
                                          </p:val>
                                        </p:tav>
                                        <p:tav tm="100000">
                                          <p:val>
                                            <p:strVal val="ppt_x"/>
                                          </p:val>
                                        </p:tav>
                                      </p:tavLst>
                                    </p:anim>
                                    <p:anim calcmode="lin" valueType="num">
                                      <p:cBhvr>
                                        <p:cTn id="14" dur="500"/>
                                        <p:tgtEl>
                                          <p:spTgt spid="22"/>
                                        </p:tgtEl>
                                        <p:attrNameLst>
                                          <p:attrName>ppt_y</p:attrName>
                                        </p:attrNameLst>
                                      </p:cBhvr>
                                      <p:tavLst>
                                        <p:tav tm="0">
                                          <p:val>
                                            <p:strVal val="ppt_y"/>
                                          </p:val>
                                        </p:tav>
                                        <p:tav tm="100000">
                                          <p:val>
                                            <p:strVal val="ppt_y+.1"/>
                                          </p:val>
                                        </p:tav>
                                      </p:tavLst>
                                    </p:anim>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xit" presetSubtype="0" fill="hold" nodeType="clickEffect">
                                  <p:stCondLst>
                                    <p:cond delay="0"/>
                                  </p:stCondLst>
                                  <p:childTnLst>
                                    <p:animEffect transition="out" filter="fade">
                                      <p:cBhvr>
                                        <p:cTn id="25" dur="500"/>
                                        <p:tgtEl>
                                          <p:spTgt spid="23"/>
                                        </p:tgtEl>
                                      </p:cBhvr>
                                    </p:animEffect>
                                    <p:anim calcmode="lin" valueType="num">
                                      <p:cBhvr>
                                        <p:cTn id="26" dur="500"/>
                                        <p:tgtEl>
                                          <p:spTgt spid="23"/>
                                        </p:tgtEl>
                                        <p:attrNameLst>
                                          <p:attrName>ppt_x</p:attrName>
                                        </p:attrNameLst>
                                      </p:cBhvr>
                                      <p:tavLst>
                                        <p:tav tm="0">
                                          <p:val>
                                            <p:strVal val="ppt_x"/>
                                          </p:val>
                                        </p:tav>
                                        <p:tav tm="100000">
                                          <p:val>
                                            <p:strVal val="ppt_x"/>
                                          </p:val>
                                        </p:tav>
                                      </p:tavLst>
                                    </p:anim>
                                    <p:anim calcmode="lin" valueType="num">
                                      <p:cBhvr>
                                        <p:cTn id="27" dur="500"/>
                                        <p:tgtEl>
                                          <p:spTgt spid="23"/>
                                        </p:tgtEl>
                                        <p:attrNameLst>
                                          <p:attrName>ppt_y</p:attrName>
                                        </p:attrNameLst>
                                      </p:cBhvr>
                                      <p:tavLst>
                                        <p:tav tm="0">
                                          <p:val>
                                            <p:strVal val="ppt_y"/>
                                          </p:val>
                                        </p:tav>
                                        <p:tav tm="100000">
                                          <p:val>
                                            <p:strVal val="ppt_y-.1"/>
                                          </p:val>
                                        </p:tav>
                                      </p:tavLst>
                                    </p:anim>
                                    <p:set>
                                      <p:cBhvr>
                                        <p:cTn id="28" dur="1" fill="hold">
                                          <p:stCondLst>
                                            <p:cond delay="499"/>
                                          </p:stCondLst>
                                        </p:cTn>
                                        <p:tgtEl>
                                          <p:spTgt spid="2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38A10A-17CE-05DC-358B-C149EA7F8389}"/>
              </a:ext>
            </a:extLst>
          </p:cNvPr>
          <p:cNvGrpSpPr/>
          <p:nvPr/>
        </p:nvGrpSpPr>
        <p:grpSpPr>
          <a:xfrm>
            <a:off x="2524274" y="2344655"/>
            <a:ext cx="2162026" cy="2168689"/>
            <a:chOff x="8792753" y="2573255"/>
            <a:chExt cx="2162026" cy="2168689"/>
          </a:xfrm>
        </p:grpSpPr>
        <p:pic>
          <p:nvPicPr>
            <p:cNvPr id="3" name="Graphic 2">
              <a:extLst>
                <a:ext uri="{FF2B5EF4-FFF2-40B4-BE49-F238E27FC236}">
                  <a16:creationId xmlns:a16="http://schemas.microsoft.com/office/drawing/2014/main" id="{F38D4163-F590-2808-8003-77C88AF228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2753" y="2573255"/>
              <a:ext cx="2162026" cy="2168689"/>
            </a:xfrm>
            <a:prstGeom prst="rect">
              <a:avLst/>
            </a:prstGeom>
          </p:spPr>
        </p:pic>
        <p:grpSp>
          <p:nvGrpSpPr>
            <p:cNvPr id="4" name="Group 3">
              <a:extLst>
                <a:ext uri="{FF2B5EF4-FFF2-40B4-BE49-F238E27FC236}">
                  <a16:creationId xmlns:a16="http://schemas.microsoft.com/office/drawing/2014/main" id="{7721FEFA-4240-AF52-74D4-E7AE6E61C5C1}"/>
                </a:ext>
              </a:extLst>
            </p:cNvPr>
            <p:cNvGrpSpPr/>
            <p:nvPr/>
          </p:nvGrpSpPr>
          <p:grpSpPr>
            <a:xfrm>
              <a:off x="9227264" y="2935758"/>
              <a:ext cx="731520" cy="904500"/>
              <a:chOff x="9227264" y="2935758"/>
              <a:chExt cx="731520" cy="904500"/>
            </a:xfrm>
          </p:grpSpPr>
          <p:pic>
            <p:nvPicPr>
              <p:cNvPr id="5" name="Graphic 4">
                <a:extLst>
                  <a:ext uri="{FF2B5EF4-FFF2-40B4-BE49-F238E27FC236}">
                    <a16:creationId xmlns:a16="http://schemas.microsoft.com/office/drawing/2014/main" id="{A9C8227C-AF9A-9D6A-549C-C8F47953D3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8035261F-F133-ADC3-CBDE-2639C1EFC06D}"/>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853C7B65-A9B8-AF29-0473-A52228D1AD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5860" y="2935758"/>
                <a:ext cx="334329" cy="334329"/>
              </a:xfrm>
              <a:prstGeom prst="rect">
                <a:avLst/>
              </a:prstGeom>
            </p:spPr>
          </p:pic>
        </p:grpSp>
      </p:grpSp>
      <p:sp>
        <p:nvSpPr>
          <p:cNvPr id="8" name="Title 7">
            <a:extLst>
              <a:ext uri="{FF2B5EF4-FFF2-40B4-BE49-F238E27FC236}">
                <a16:creationId xmlns:a16="http://schemas.microsoft.com/office/drawing/2014/main" id="{FEECA078-D299-77DF-3770-CB6D3ECD9349}"/>
              </a:ext>
            </a:extLst>
          </p:cNvPr>
          <p:cNvSpPr>
            <a:spLocks noGrp="1"/>
          </p:cNvSpPr>
          <p:nvPr>
            <p:ph type="title"/>
          </p:nvPr>
        </p:nvSpPr>
        <p:spPr/>
        <p:txBody>
          <a:bodyPr/>
          <a:lstStyle/>
          <a:p>
            <a:r>
              <a:rPr lang="es-ES"/>
              <a:t>3. Indicator-driven data analysis</a:t>
            </a:r>
          </a:p>
        </p:txBody>
      </p:sp>
      <p:sp>
        <p:nvSpPr>
          <p:cNvPr id="9" name="TextBox 8">
            <a:extLst>
              <a:ext uri="{FF2B5EF4-FFF2-40B4-BE49-F238E27FC236}">
                <a16:creationId xmlns:a16="http://schemas.microsoft.com/office/drawing/2014/main" id="{3BD02CB4-45ED-48B9-83F3-E662E22DAEE7}"/>
              </a:ext>
            </a:extLst>
          </p:cNvPr>
          <p:cNvSpPr txBox="1"/>
          <p:nvPr/>
        </p:nvSpPr>
        <p:spPr>
          <a:xfrm>
            <a:off x="6096000" y="2616141"/>
            <a:ext cx="4000500" cy="830997"/>
          </a:xfrm>
          <a:prstGeom prst="rect">
            <a:avLst/>
          </a:prstGeom>
          <a:noFill/>
        </p:spPr>
        <p:txBody>
          <a:bodyPr wrap="square" rtlCol="0">
            <a:spAutoFit/>
          </a:bodyPr>
          <a:lstStyle/>
          <a:p>
            <a:pPr marL="342900" indent="-342900">
              <a:buClr>
                <a:schemeClr val="accent1"/>
              </a:buClr>
              <a:buSzPct val="150000"/>
              <a:buFont typeface="Arial" panose="020B0604020202020204" pitchFamily="34" charset="0"/>
              <a:buChar char="•"/>
            </a:pPr>
            <a:r>
              <a:rPr lang="en-GB" sz="2400">
                <a:latin typeface="Rubik" pitchFamily="2" charset="-79"/>
                <a:cs typeface="Rubik" pitchFamily="2" charset="-79"/>
              </a:rPr>
              <a:t>Can be used across all reporting tools</a:t>
            </a:r>
            <a:endParaRPr lang="en-GB" sz="2400" dirty="0">
              <a:solidFill>
                <a:schemeClr val="tx1"/>
              </a:solidFill>
              <a:latin typeface="Rubik" pitchFamily="2" charset="-79"/>
              <a:cs typeface="Rubik" pitchFamily="2" charset="-79"/>
            </a:endParaRPr>
          </a:p>
        </p:txBody>
      </p:sp>
    </p:spTree>
    <p:custDataLst>
      <p:tags r:id="rId1"/>
    </p:custDataLst>
    <p:extLst>
      <p:ext uri="{BB962C8B-B14F-4D97-AF65-F5344CB8AC3E}">
        <p14:creationId xmlns:p14="http://schemas.microsoft.com/office/powerpoint/2010/main" val="249423564"/>
      </p:ext>
    </p:extLst>
  </p:cSld>
  <p:clrMapOvr>
    <a:masterClrMapping/>
  </p:clrMapOvr>
  <mc:AlternateContent xmlns:mc="http://schemas.openxmlformats.org/markup-compatibility/2006" xmlns:p14="http://schemas.microsoft.com/office/powerpoint/2010/main">
    <mc:Choice Requires="p14">
      <p:transition spd="slow" p14:dur="2000" advTm="13080"/>
    </mc:Choice>
    <mc:Fallback xmlns="">
      <p:transition spd="slow" advTm="130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496800" y="4612373"/>
            <a:ext cx="2369865" cy="830997"/>
          </a:xfrm>
          <a:prstGeom prst="rect">
            <a:avLst/>
          </a:prstGeom>
          <a:noFill/>
        </p:spPr>
        <p:txBody>
          <a:bodyPr wrap="square" rtlCol="0">
            <a:spAutoFit/>
          </a:bodyPr>
          <a:lstStyle/>
          <a:p>
            <a:pPr algn="ctr">
              <a:buClr>
                <a:srgbClr val="008CCF"/>
              </a:buClr>
            </a:pPr>
            <a:r>
              <a:rPr lang="es-ES" sz="2400"/>
              <a:t>DHIS2 configuration</a:t>
            </a:r>
          </a:p>
        </p:txBody>
      </p:sp>
      <p:grpSp>
        <p:nvGrpSpPr>
          <p:cNvPr id="8" name="Graphic 69" descr="Database with solid fill">
            <a:extLst>
              <a:ext uri="{FF2B5EF4-FFF2-40B4-BE49-F238E27FC236}">
                <a16:creationId xmlns:a16="http://schemas.microsoft.com/office/drawing/2014/main" id="{C8A15FAF-D6F0-3B13-2636-2D220A696E54}"/>
              </a:ext>
            </a:extLst>
          </p:cNvPr>
          <p:cNvGrpSpPr/>
          <p:nvPr/>
        </p:nvGrpSpPr>
        <p:grpSpPr>
          <a:xfrm>
            <a:off x="5365375" y="2410776"/>
            <a:ext cx="1483188" cy="2012897"/>
            <a:chOff x="3113880" y="2253301"/>
            <a:chExt cx="533400" cy="723900"/>
          </a:xfrm>
          <a:solidFill>
            <a:srgbClr val="276696"/>
          </a:solidFill>
        </p:grpSpPr>
        <p:sp>
          <p:nvSpPr>
            <p:cNvPr id="9" name="Freeform: Shape 8">
              <a:extLst>
                <a:ext uri="{FF2B5EF4-FFF2-40B4-BE49-F238E27FC236}">
                  <a16:creationId xmlns:a16="http://schemas.microsoft.com/office/drawing/2014/main" id="{3C9E85AC-2385-0E7F-01F4-B1FC63D79712}"/>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EEF4F3B5-D6B0-6CAC-C1E1-CB94F34FAAA1}"/>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B00AB448-8BB6-E925-789E-98526DDDB228}"/>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BE8A108C-86BE-1539-6FD0-ADC4B10C16EB}"/>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pic>
        <p:nvPicPr>
          <p:cNvPr id="4" name="Graphic 3">
            <a:extLst>
              <a:ext uri="{FF2B5EF4-FFF2-40B4-BE49-F238E27FC236}">
                <a16:creationId xmlns:a16="http://schemas.microsoft.com/office/drawing/2014/main" id="{D78ABBFE-25EA-8582-CBCA-683B672318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7397" y="2558433"/>
            <a:ext cx="2369865" cy="1717583"/>
          </a:xfrm>
          <a:prstGeom prst="rect">
            <a:avLst/>
          </a:prstGeom>
        </p:spPr>
      </p:pic>
      <p:grpSp>
        <p:nvGrpSpPr>
          <p:cNvPr id="49" name="Group 48">
            <a:extLst>
              <a:ext uri="{FF2B5EF4-FFF2-40B4-BE49-F238E27FC236}">
                <a16:creationId xmlns:a16="http://schemas.microsoft.com/office/drawing/2014/main" id="{CA6312F9-DA11-31DE-5D41-AB1C8C526F3E}"/>
              </a:ext>
            </a:extLst>
          </p:cNvPr>
          <p:cNvGrpSpPr/>
          <p:nvPr/>
        </p:nvGrpSpPr>
        <p:grpSpPr>
          <a:xfrm>
            <a:off x="8326676" y="2332880"/>
            <a:ext cx="2162026" cy="2168689"/>
            <a:chOff x="8792753" y="2573255"/>
            <a:chExt cx="2162026" cy="2168689"/>
          </a:xfrm>
        </p:grpSpPr>
        <p:pic>
          <p:nvPicPr>
            <p:cNvPr id="30" name="Graphic 29">
              <a:extLst>
                <a:ext uri="{FF2B5EF4-FFF2-40B4-BE49-F238E27FC236}">
                  <a16:creationId xmlns:a16="http://schemas.microsoft.com/office/drawing/2014/main" id="{861E9B1E-CEF9-41FF-EE26-F397152A06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92753" y="2573255"/>
              <a:ext cx="2162026" cy="2168689"/>
            </a:xfrm>
            <a:prstGeom prst="rect">
              <a:avLst/>
            </a:prstGeom>
          </p:spPr>
        </p:pic>
        <p:grpSp>
          <p:nvGrpSpPr>
            <p:cNvPr id="48" name="Group 47">
              <a:extLst>
                <a:ext uri="{FF2B5EF4-FFF2-40B4-BE49-F238E27FC236}">
                  <a16:creationId xmlns:a16="http://schemas.microsoft.com/office/drawing/2014/main" id="{833EEE76-A509-F6FE-1E98-5D5B22A24A60}"/>
                </a:ext>
              </a:extLst>
            </p:cNvPr>
            <p:cNvGrpSpPr/>
            <p:nvPr/>
          </p:nvGrpSpPr>
          <p:grpSpPr>
            <a:xfrm>
              <a:off x="9227264" y="2935758"/>
              <a:ext cx="731520" cy="904500"/>
              <a:chOff x="9227264" y="2935758"/>
              <a:chExt cx="731520" cy="904500"/>
            </a:xfrm>
          </p:grpSpPr>
          <p:pic>
            <p:nvPicPr>
              <p:cNvPr id="36" name="Graphic 35">
                <a:extLst>
                  <a:ext uri="{FF2B5EF4-FFF2-40B4-BE49-F238E27FC236}">
                    <a16:creationId xmlns:a16="http://schemas.microsoft.com/office/drawing/2014/main" id="{5F22029E-64C8-7A12-420D-CCCA43596C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8505" y="3511219"/>
                <a:ext cx="329038" cy="329039"/>
              </a:xfrm>
              <a:prstGeom prst="rect">
                <a:avLst/>
              </a:prstGeom>
            </p:spPr>
          </p:pic>
          <p:cxnSp>
            <p:nvCxnSpPr>
              <p:cNvPr id="38" name="Straight Connector 37">
                <a:extLst>
                  <a:ext uri="{FF2B5EF4-FFF2-40B4-BE49-F238E27FC236}">
                    <a16:creationId xmlns:a16="http://schemas.microsoft.com/office/drawing/2014/main" id="{52D67B9A-DC9F-0AB4-E2C2-FDB5FEDA03AE}"/>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D670B245-74D1-5ADA-70B2-3AD5124254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25860" y="2935758"/>
                <a:ext cx="334329" cy="334329"/>
              </a:xfrm>
              <a:prstGeom prst="rect">
                <a:avLst/>
              </a:prstGeom>
            </p:spPr>
          </p:pic>
        </p:grpSp>
      </p:grpSp>
      <p:sp>
        <p:nvSpPr>
          <p:cNvPr id="50" name="TextBox 49">
            <a:extLst>
              <a:ext uri="{FF2B5EF4-FFF2-40B4-BE49-F238E27FC236}">
                <a16:creationId xmlns:a16="http://schemas.microsoft.com/office/drawing/2014/main" id="{E856C003-C30D-CEF4-5F83-F4513A8A96D4}"/>
              </a:ext>
            </a:extLst>
          </p:cNvPr>
          <p:cNvSpPr txBox="1"/>
          <p:nvPr/>
        </p:nvSpPr>
        <p:spPr>
          <a:xfrm>
            <a:off x="4410006" y="4612373"/>
            <a:ext cx="3387887" cy="830997"/>
          </a:xfrm>
          <a:prstGeom prst="rect">
            <a:avLst/>
          </a:prstGeom>
          <a:noFill/>
        </p:spPr>
        <p:txBody>
          <a:bodyPr wrap="square" rtlCol="0">
            <a:spAutoFit/>
          </a:bodyPr>
          <a:lstStyle/>
          <a:p>
            <a:pPr algn="ctr">
              <a:buClr>
                <a:srgbClr val="008CCF"/>
              </a:buClr>
            </a:pPr>
            <a:r>
              <a:rPr lang="es-ES" sz="2400"/>
              <a:t>Integrated data repository</a:t>
            </a:r>
          </a:p>
        </p:txBody>
      </p:sp>
      <p:sp>
        <p:nvSpPr>
          <p:cNvPr id="51" name="TextBox 50">
            <a:extLst>
              <a:ext uri="{FF2B5EF4-FFF2-40B4-BE49-F238E27FC236}">
                <a16:creationId xmlns:a16="http://schemas.microsoft.com/office/drawing/2014/main" id="{ACC527C0-3710-8AEB-FA59-49CB6353AA93}"/>
              </a:ext>
            </a:extLst>
          </p:cNvPr>
          <p:cNvSpPr txBox="1"/>
          <p:nvPr/>
        </p:nvSpPr>
        <p:spPr>
          <a:xfrm>
            <a:off x="7890131" y="4612373"/>
            <a:ext cx="3107054" cy="830997"/>
          </a:xfrm>
          <a:prstGeom prst="rect">
            <a:avLst/>
          </a:prstGeom>
          <a:noFill/>
        </p:spPr>
        <p:txBody>
          <a:bodyPr wrap="square" rtlCol="0">
            <a:spAutoFit/>
          </a:bodyPr>
          <a:lstStyle/>
          <a:p>
            <a:pPr algn="ctr">
              <a:buClr>
                <a:srgbClr val="008CCF"/>
              </a:buClr>
            </a:pPr>
            <a:r>
              <a:rPr lang="es-ES" sz="2400"/>
              <a:t>Indicator-driven data analysis</a:t>
            </a:r>
          </a:p>
        </p:txBody>
      </p:sp>
      <p:sp>
        <p:nvSpPr>
          <p:cNvPr id="53" name="Title 52">
            <a:extLst>
              <a:ext uri="{FF2B5EF4-FFF2-40B4-BE49-F238E27FC236}">
                <a16:creationId xmlns:a16="http://schemas.microsoft.com/office/drawing/2014/main" id="{3EE95A83-6F32-0BE7-4447-84CE6AEBFAD8}"/>
              </a:ext>
            </a:extLst>
          </p:cNvPr>
          <p:cNvSpPr>
            <a:spLocks noGrp="1"/>
          </p:cNvSpPr>
          <p:nvPr>
            <p:ph type="title"/>
          </p:nvPr>
        </p:nvSpPr>
        <p:spPr/>
        <p:txBody>
          <a:bodyPr/>
          <a:lstStyle/>
          <a:p>
            <a:r>
              <a:rPr lang="es-ES"/>
              <a:t>3 DHIS2 design considerations</a:t>
            </a:r>
          </a:p>
        </p:txBody>
      </p:sp>
    </p:spTree>
    <p:custDataLst>
      <p:tags r:id="rId1"/>
    </p:custDataLst>
    <p:extLst>
      <p:ext uri="{BB962C8B-B14F-4D97-AF65-F5344CB8AC3E}">
        <p14:creationId xmlns:p14="http://schemas.microsoft.com/office/powerpoint/2010/main" val="1942613543"/>
      </p:ext>
    </p:extLst>
  </p:cSld>
  <p:clrMapOvr>
    <a:masterClrMapping/>
  </p:clrMapOvr>
  <mc:AlternateContent xmlns:mc="http://schemas.openxmlformats.org/markup-compatibility/2006" xmlns:p14="http://schemas.microsoft.com/office/powerpoint/2010/main">
    <mc:Choice Requires="p14">
      <p:transition spd="slow" p14:dur="2000" advTm="23832"/>
    </mc:Choice>
    <mc:Fallback xmlns="">
      <p:transition spd="slow" advTm="23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additive="base">
                                        <p:cTn id="24" dur="500" fill="hold"/>
                                        <p:tgtEl>
                                          <p:spTgt spid="49"/>
                                        </p:tgtEl>
                                        <p:attrNameLst>
                                          <p:attrName>ppt_x</p:attrName>
                                        </p:attrNameLst>
                                      </p:cBhvr>
                                      <p:tavLst>
                                        <p:tav tm="0">
                                          <p:val>
                                            <p:strVal val="1+#ppt_w/2"/>
                                          </p:val>
                                        </p:tav>
                                        <p:tav tm="100000">
                                          <p:val>
                                            <p:strVal val="#ppt_x"/>
                                          </p:val>
                                        </p:tav>
                                      </p:tavLst>
                                    </p:anim>
                                    <p:anim calcmode="lin" valueType="num">
                                      <p:cBhvr additive="base">
                                        <p:cTn id="25"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250"/>
                                        <p:tgtEl>
                                          <p:spTgt spid="2"/>
                                        </p:tgtEl>
                                      </p:cBhvr>
                                    </p:animEffect>
                                    <p:anim calcmode="lin" valueType="num">
                                      <p:cBhvr>
                                        <p:cTn id="31" dur="250" fill="hold"/>
                                        <p:tgtEl>
                                          <p:spTgt spid="2"/>
                                        </p:tgtEl>
                                        <p:attrNameLst>
                                          <p:attrName>ppt_x</p:attrName>
                                        </p:attrNameLst>
                                      </p:cBhvr>
                                      <p:tavLst>
                                        <p:tav tm="0">
                                          <p:val>
                                            <p:strVal val="#ppt_x"/>
                                          </p:val>
                                        </p:tav>
                                        <p:tav tm="100000">
                                          <p:val>
                                            <p:strVal val="#ppt_x"/>
                                          </p:val>
                                        </p:tav>
                                      </p:tavLst>
                                    </p:anim>
                                    <p:anim calcmode="lin" valueType="num">
                                      <p:cBhvr>
                                        <p:cTn id="32"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250"/>
                                        <p:tgtEl>
                                          <p:spTgt spid="50"/>
                                        </p:tgtEl>
                                      </p:cBhvr>
                                    </p:animEffect>
                                    <p:anim calcmode="lin" valueType="num">
                                      <p:cBhvr>
                                        <p:cTn id="38" dur="250" fill="hold"/>
                                        <p:tgtEl>
                                          <p:spTgt spid="50"/>
                                        </p:tgtEl>
                                        <p:attrNameLst>
                                          <p:attrName>ppt_x</p:attrName>
                                        </p:attrNameLst>
                                      </p:cBhvr>
                                      <p:tavLst>
                                        <p:tav tm="0">
                                          <p:val>
                                            <p:strVal val="#ppt_x"/>
                                          </p:val>
                                        </p:tav>
                                        <p:tav tm="100000">
                                          <p:val>
                                            <p:strVal val="#ppt_x"/>
                                          </p:val>
                                        </p:tav>
                                      </p:tavLst>
                                    </p:anim>
                                    <p:anim calcmode="lin" valueType="num">
                                      <p:cBhvr>
                                        <p:cTn id="39" dur="25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250"/>
                                        <p:tgtEl>
                                          <p:spTgt spid="51"/>
                                        </p:tgtEl>
                                      </p:cBhvr>
                                    </p:animEffect>
                                    <p:anim calcmode="lin" valueType="num">
                                      <p:cBhvr>
                                        <p:cTn id="45" dur="250" fill="hold"/>
                                        <p:tgtEl>
                                          <p:spTgt spid="51"/>
                                        </p:tgtEl>
                                        <p:attrNameLst>
                                          <p:attrName>ppt_x</p:attrName>
                                        </p:attrNameLst>
                                      </p:cBhvr>
                                      <p:tavLst>
                                        <p:tav tm="0">
                                          <p:val>
                                            <p:strVal val="#ppt_x"/>
                                          </p:val>
                                        </p:tav>
                                        <p:tav tm="100000">
                                          <p:val>
                                            <p:strVal val="#ppt_x"/>
                                          </p:val>
                                        </p:tav>
                                      </p:tavLst>
                                    </p:anim>
                                    <p:anim calcmode="lin" valueType="num">
                                      <p:cBhvr>
                                        <p:cTn id="46"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0"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25" name="TextBox 24">
            <a:extLst>
              <a:ext uri="{FF2B5EF4-FFF2-40B4-BE49-F238E27FC236}">
                <a16:creationId xmlns:a16="http://schemas.microsoft.com/office/drawing/2014/main" id="{F834E70E-D733-4B40-BF8C-26377F7C4376}"/>
              </a:ext>
            </a:extLst>
          </p:cNvPr>
          <p:cNvSpPr txBox="1"/>
          <p:nvPr/>
        </p:nvSpPr>
        <p:spPr>
          <a:xfrm>
            <a:off x="2143628" y="1430439"/>
            <a:ext cx="5091115" cy="3873176"/>
          </a:xfrm>
          <a:prstGeom prst="rect">
            <a:avLst/>
          </a:prstGeom>
          <a:noFill/>
        </p:spPr>
        <p:txBody>
          <a:bodyPr wrap="square" rtlCol="0">
            <a:spAutoFit/>
          </a:bodyPr>
          <a:lstStyle/>
          <a:p>
            <a:pPr algn="l">
              <a:lnSpc>
                <a:spcPts val="3300"/>
              </a:lnSpc>
              <a:buClr>
                <a:srgbClr val="008CCF"/>
              </a:buClr>
            </a:pPr>
            <a:r>
              <a:rPr lang="es-ES" sz="2400"/>
              <a:t>3 DHIS2 design principles:</a:t>
            </a:r>
          </a:p>
          <a:p>
            <a:pPr algn="l">
              <a:lnSpc>
                <a:spcPts val="3300"/>
              </a:lnSpc>
              <a:buClr>
                <a:srgbClr val="008CCF"/>
              </a:buClr>
            </a:pPr>
            <a:endParaRPr lang="es-ES" sz="2400"/>
          </a:p>
          <a:p>
            <a:pPr marL="914400" lvl="1" indent="-457200">
              <a:lnSpc>
                <a:spcPts val="3300"/>
              </a:lnSpc>
              <a:buClr>
                <a:srgbClr val="008CCF"/>
              </a:buClr>
              <a:buFont typeface="+mj-lt"/>
              <a:buAutoNum type="arabicPeriod"/>
            </a:pPr>
            <a:r>
              <a:rPr lang="es-ES" sz="2400"/>
              <a:t>DHIS2 configuration: All metadata can be added and modified through the user interface</a:t>
            </a:r>
            <a:endParaRPr lang="es-ES" sz="2400">
              <a:latin typeface="+mj-lt"/>
            </a:endParaRPr>
          </a:p>
          <a:p>
            <a:pPr marL="914400" lvl="1" indent="-457200">
              <a:lnSpc>
                <a:spcPts val="3300"/>
              </a:lnSpc>
              <a:buClr>
                <a:srgbClr val="008CCF"/>
              </a:buClr>
              <a:buFont typeface="+mj-lt"/>
              <a:buAutoNum type="arabicPeriod"/>
            </a:pPr>
            <a:r>
              <a:rPr lang="es-ES" sz="2400"/>
              <a:t>DHIS2 can function as an integrated data repository</a:t>
            </a:r>
            <a:endParaRPr lang="es-ES" sz="2400">
              <a:latin typeface="+mj-lt"/>
            </a:endParaRPr>
          </a:p>
          <a:p>
            <a:pPr marL="914400" lvl="1" indent="-457200">
              <a:lnSpc>
                <a:spcPts val="3300"/>
              </a:lnSpc>
              <a:buClr>
                <a:srgbClr val="008CCF"/>
              </a:buClr>
              <a:buFont typeface="+mj-lt"/>
              <a:buAutoNum type="arabicPeriod"/>
            </a:pPr>
            <a:r>
              <a:rPr lang="es-ES" sz="2400"/>
              <a:t>Indicator-driven analysis</a:t>
            </a:r>
            <a:endParaRPr lang="es-ES" sz="2400">
              <a:latin typeface="+mj-lt"/>
            </a:endParaRPr>
          </a:p>
        </p:txBody>
      </p:sp>
      <p:sp>
        <p:nvSpPr>
          <p:cNvPr id="6" name="TextBox 5">
            <a:extLst>
              <a:ext uri="{FF2B5EF4-FFF2-40B4-BE49-F238E27FC236}">
                <a16:creationId xmlns:a16="http://schemas.microsoft.com/office/drawing/2014/main" id="{6793A194-411F-7FCA-0C17-DA7A69F1E246}"/>
              </a:ext>
            </a:extLst>
          </p:cNvPr>
          <p:cNvSpPr txBox="1"/>
          <p:nvPr/>
        </p:nvSpPr>
        <p:spPr>
          <a:xfrm>
            <a:off x="8353926" y="3086233"/>
            <a:ext cx="2290011" cy="830997"/>
          </a:xfrm>
          <a:prstGeom prst="rect">
            <a:avLst/>
          </a:prstGeom>
          <a:noFill/>
        </p:spPr>
        <p:txBody>
          <a:bodyPr wrap="square" rtlCol="0">
            <a:spAutoFit/>
          </a:bodyPr>
          <a:lstStyle/>
          <a:p>
            <a:pPr>
              <a:buClr>
                <a:schemeClr val="accent1"/>
              </a:buClr>
              <a:buSzPct val="150000"/>
            </a:pPr>
            <a:r>
              <a:rPr lang="en-GB" sz="2400">
                <a:latin typeface="Rubik" pitchFamily="2" charset="-79"/>
                <a:cs typeface="Rubik" pitchFamily="2" charset="-79"/>
              </a:rPr>
              <a:t>Small-scale modifications</a:t>
            </a:r>
            <a:endParaRPr lang="en-GB" sz="2400" dirty="0">
              <a:solidFill>
                <a:schemeClr val="tx1"/>
              </a:solidFill>
              <a:latin typeface="Rubik" pitchFamily="2" charset="-79"/>
              <a:cs typeface="Rubik" pitchFamily="2" charset="-79"/>
            </a:endParaRPr>
          </a:p>
        </p:txBody>
      </p:sp>
      <p:cxnSp>
        <p:nvCxnSpPr>
          <p:cNvPr id="7" name="Straight Arrow Connector 6">
            <a:extLst>
              <a:ext uri="{FF2B5EF4-FFF2-40B4-BE49-F238E27FC236}">
                <a16:creationId xmlns:a16="http://schemas.microsoft.com/office/drawing/2014/main" id="{FA8FEC61-1E4A-6A7C-4860-1507D1E805E2}"/>
              </a:ext>
            </a:extLst>
          </p:cNvPr>
          <p:cNvCxnSpPr>
            <a:cxnSpLocks/>
          </p:cNvCxnSpPr>
          <p:nvPr/>
        </p:nvCxnSpPr>
        <p:spPr>
          <a:xfrm>
            <a:off x="7122695" y="3501732"/>
            <a:ext cx="1094873" cy="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56208"/>
    </mc:Choice>
    <mc:Fallback xmlns="">
      <p:transition spd="slow" advTm="562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2" end="2"/>
                                            </p:txEl>
                                          </p:spTgt>
                                        </p:tgtEl>
                                        <p:attrNameLst>
                                          <p:attrName>style.visibility</p:attrName>
                                        </p:attrNameLst>
                                      </p:cBhvr>
                                      <p:to>
                                        <p:strVal val="visible"/>
                                      </p:to>
                                    </p:set>
                                    <p:animEffect transition="in" filter="fade">
                                      <p:cBhvr>
                                        <p:cTn id="12" dur="500"/>
                                        <p:tgtEl>
                                          <p:spTgt spid="2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xEl>
                                              <p:pRg st="3" end="3"/>
                                            </p:txEl>
                                          </p:spTgt>
                                        </p:tgtEl>
                                        <p:attrNameLst>
                                          <p:attrName>style.visibility</p:attrName>
                                        </p:attrNameLst>
                                      </p:cBhvr>
                                      <p:to>
                                        <p:strVal val="visible"/>
                                      </p:to>
                                    </p:set>
                                    <p:animEffect transition="in" filter="fade">
                                      <p:cBhvr>
                                        <p:cTn id="26" dur="500"/>
                                        <p:tgtEl>
                                          <p:spTgt spid="2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xEl>
                                              <p:pRg st="4" end="4"/>
                                            </p:txEl>
                                          </p:spTgt>
                                        </p:tgtEl>
                                        <p:attrNameLst>
                                          <p:attrName>style.visibility</p:attrName>
                                        </p:attrNameLst>
                                      </p:cBhvr>
                                      <p:to>
                                        <p:strVal val="visible"/>
                                      </p:to>
                                    </p:set>
                                    <p:animEffect transition="in" filter="fade">
                                      <p:cBhvr>
                                        <p:cTn id="31"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F2FB-8A42-6130-EE45-12AC2D92F4EE}"/>
              </a:ext>
            </a:extLst>
          </p:cNvPr>
          <p:cNvSpPr>
            <a:spLocks noGrp="1"/>
          </p:cNvSpPr>
          <p:nvPr>
            <p:ph type="title"/>
          </p:nvPr>
        </p:nvSpPr>
        <p:spPr/>
        <p:txBody>
          <a:bodyPr/>
          <a:lstStyle/>
          <a:p>
            <a:r>
              <a:rPr lang="es-ES"/>
              <a:t>1. Process of DHIS2 configuration</a:t>
            </a:r>
          </a:p>
        </p:txBody>
      </p:sp>
      <p:pic>
        <p:nvPicPr>
          <p:cNvPr id="3" name="Graphic 2">
            <a:extLst>
              <a:ext uri="{FF2B5EF4-FFF2-40B4-BE49-F238E27FC236}">
                <a16:creationId xmlns:a16="http://schemas.microsoft.com/office/drawing/2014/main" id="{A3239065-6D26-0AB7-34F4-4988358BF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75050" y="2598081"/>
            <a:ext cx="2923780" cy="2119038"/>
          </a:xfrm>
          <a:prstGeom prst="rect">
            <a:avLst/>
          </a:prstGeom>
        </p:spPr>
      </p:pic>
      <p:sp>
        <p:nvSpPr>
          <p:cNvPr id="4" name="TextBox 3">
            <a:extLst>
              <a:ext uri="{FF2B5EF4-FFF2-40B4-BE49-F238E27FC236}">
                <a16:creationId xmlns:a16="http://schemas.microsoft.com/office/drawing/2014/main" id="{46CE922D-DB73-3505-C46C-2BAE0A6D90B6}"/>
              </a:ext>
            </a:extLst>
          </p:cNvPr>
          <p:cNvSpPr txBox="1"/>
          <p:nvPr/>
        </p:nvSpPr>
        <p:spPr>
          <a:xfrm>
            <a:off x="6096000" y="1866900"/>
            <a:ext cx="4243754" cy="830997"/>
          </a:xfrm>
          <a:prstGeom prst="rect">
            <a:avLst/>
          </a:prstGeom>
          <a:noFill/>
        </p:spPr>
        <p:txBody>
          <a:bodyPr wrap="square" rtlCol="0">
            <a:spAutoFit/>
          </a:bodyPr>
          <a:lstStyle/>
          <a:p>
            <a:pPr algn="ctr">
              <a:buClr>
                <a:srgbClr val="008CCF"/>
              </a:buClr>
            </a:pPr>
            <a:r>
              <a:rPr lang="es-ES" sz="2400"/>
              <a:t>To fit DHIS2 within a specific context</a:t>
            </a:r>
          </a:p>
        </p:txBody>
      </p:sp>
      <p:sp>
        <p:nvSpPr>
          <p:cNvPr id="5" name="TextBox 4">
            <a:extLst>
              <a:ext uri="{FF2B5EF4-FFF2-40B4-BE49-F238E27FC236}">
                <a16:creationId xmlns:a16="http://schemas.microsoft.com/office/drawing/2014/main" id="{13578694-AF4D-B87E-4326-60C50A1BF721}"/>
              </a:ext>
            </a:extLst>
          </p:cNvPr>
          <p:cNvSpPr txBox="1"/>
          <p:nvPr/>
        </p:nvSpPr>
        <p:spPr>
          <a:xfrm>
            <a:off x="6096000" y="3380657"/>
            <a:ext cx="4243754" cy="461665"/>
          </a:xfrm>
          <a:prstGeom prst="rect">
            <a:avLst/>
          </a:prstGeom>
          <a:noFill/>
        </p:spPr>
        <p:txBody>
          <a:bodyPr wrap="square" rtlCol="0">
            <a:spAutoFit/>
          </a:bodyPr>
          <a:lstStyle/>
          <a:p>
            <a:pPr algn="ctr">
              <a:buClr>
                <a:srgbClr val="008CCF"/>
              </a:buClr>
            </a:pPr>
            <a:r>
              <a:rPr lang="es-ES" sz="2400"/>
              <a:t>Different functionalities</a:t>
            </a:r>
          </a:p>
        </p:txBody>
      </p:sp>
      <p:sp>
        <p:nvSpPr>
          <p:cNvPr id="6" name="TextBox 5">
            <a:extLst>
              <a:ext uri="{FF2B5EF4-FFF2-40B4-BE49-F238E27FC236}">
                <a16:creationId xmlns:a16="http://schemas.microsoft.com/office/drawing/2014/main" id="{AF7ABE16-DF0E-4E08-C5E2-F91E5F5E2A16}"/>
              </a:ext>
            </a:extLst>
          </p:cNvPr>
          <p:cNvSpPr txBox="1"/>
          <p:nvPr/>
        </p:nvSpPr>
        <p:spPr>
          <a:xfrm>
            <a:off x="6096000" y="4525083"/>
            <a:ext cx="4243754" cy="830997"/>
          </a:xfrm>
          <a:prstGeom prst="rect">
            <a:avLst/>
          </a:prstGeom>
          <a:noFill/>
        </p:spPr>
        <p:txBody>
          <a:bodyPr wrap="square" rtlCol="0">
            <a:spAutoFit/>
          </a:bodyPr>
          <a:lstStyle/>
          <a:p>
            <a:pPr algn="ctr">
              <a:buClr>
                <a:srgbClr val="008CCF"/>
              </a:buClr>
            </a:pPr>
            <a:r>
              <a:rPr lang="es-ES" sz="2400"/>
              <a:t>Modify DHIS2 configuration</a:t>
            </a:r>
          </a:p>
          <a:p>
            <a:pPr algn="ctr">
              <a:buClr>
                <a:srgbClr val="008CCF"/>
              </a:buClr>
            </a:pPr>
            <a:r>
              <a:rPr lang="es-ES" sz="2400"/>
              <a:t>through the user interface </a:t>
            </a:r>
          </a:p>
        </p:txBody>
      </p:sp>
      <p:cxnSp>
        <p:nvCxnSpPr>
          <p:cNvPr id="8" name="Straight Arrow Connector 7">
            <a:extLst>
              <a:ext uri="{FF2B5EF4-FFF2-40B4-BE49-F238E27FC236}">
                <a16:creationId xmlns:a16="http://schemas.microsoft.com/office/drawing/2014/main" id="{57A202AC-3210-2EBF-FC95-279D7218B0C2}"/>
              </a:ext>
            </a:extLst>
          </p:cNvPr>
          <p:cNvCxnSpPr>
            <a:cxnSpLocks/>
          </p:cNvCxnSpPr>
          <p:nvPr/>
        </p:nvCxnSpPr>
        <p:spPr>
          <a:xfrm>
            <a:off x="8217877" y="2719237"/>
            <a:ext cx="0" cy="64008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183AFD-DA70-91A0-7BDB-CF1DEC710FD5}"/>
              </a:ext>
            </a:extLst>
          </p:cNvPr>
          <p:cNvCxnSpPr>
            <a:cxnSpLocks/>
          </p:cNvCxnSpPr>
          <p:nvPr/>
        </p:nvCxnSpPr>
        <p:spPr>
          <a:xfrm>
            <a:off x="8217877" y="3863662"/>
            <a:ext cx="0" cy="64008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6044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20208">
        <p159:morph option="byObject"/>
      </p:transition>
    </mc:Choice>
    <mc:Fallback xmlns="">
      <p:transition spd="slow" advTm="202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anim calcmode="lin" valueType="num">
                                      <p:cBhvr>
                                        <p:cTn id="20" dur="250" fill="hold"/>
                                        <p:tgtEl>
                                          <p:spTgt spid="5"/>
                                        </p:tgtEl>
                                        <p:attrNameLst>
                                          <p:attrName>ppt_x</p:attrName>
                                        </p:attrNameLst>
                                      </p:cBhvr>
                                      <p:tavLst>
                                        <p:tav tm="0">
                                          <p:val>
                                            <p:strVal val="#ppt_x"/>
                                          </p:val>
                                        </p:tav>
                                        <p:tav tm="100000">
                                          <p:val>
                                            <p:strVal val="#ppt_x"/>
                                          </p:val>
                                        </p:tav>
                                      </p:tavLst>
                                    </p:anim>
                                    <p:anim calcmode="lin" valueType="num">
                                      <p:cBhvr>
                                        <p:cTn id="21"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anim calcmode="lin" valueType="num">
                                      <p:cBhvr>
                                        <p:cTn id="32" dur="250" fill="hold"/>
                                        <p:tgtEl>
                                          <p:spTgt spid="6"/>
                                        </p:tgtEl>
                                        <p:attrNameLst>
                                          <p:attrName>ppt_x</p:attrName>
                                        </p:attrNameLst>
                                      </p:cBhvr>
                                      <p:tavLst>
                                        <p:tav tm="0">
                                          <p:val>
                                            <p:strVal val="#ppt_x"/>
                                          </p:val>
                                        </p:tav>
                                        <p:tav tm="100000">
                                          <p:val>
                                            <p:strVal val="#ppt_x"/>
                                          </p:val>
                                        </p:tav>
                                      </p:tavLst>
                                    </p:anim>
                                    <p:anim calcmode="lin" valueType="num">
                                      <p:cBhvr>
                                        <p:cTn id="33"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6425967F-1F4C-162A-005D-6556579273D6}"/>
              </a:ext>
            </a:extLst>
          </p:cNvPr>
          <p:cNvCxnSpPr>
            <a:cxnSpLocks/>
          </p:cNvCxnSpPr>
          <p:nvPr/>
        </p:nvCxnSpPr>
        <p:spPr>
          <a:xfrm>
            <a:off x="6954127" y="4347720"/>
            <a:ext cx="468630" cy="289439"/>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
        <p:nvSpPr>
          <p:cNvPr id="5" name="Rectangle 4" hidden="1">
            <a:extLst>
              <a:ext uri="{FF2B5EF4-FFF2-40B4-BE49-F238E27FC236}">
                <a16:creationId xmlns:a16="http://schemas.microsoft.com/office/drawing/2014/main" id="{8DDFC346-9D94-1744-FB82-3F5E6A99369F}"/>
              </a:ext>
            </a:extLst>
          </p:cNvPr>
          <p:cNvSpPr>
            <a:spLocks noGrp="1" noRot="1" noMove="1" noResize="1" noEditPoints="1" noAdjustHandles="1" noChangeArrowheads="1" noChangeShapeType="1"/>
          </p:cNvSpPr>
          <p:nvPr/>
        </p:nvSpPr>
        <p:spPr>
          <a:xfrm>
            <a:off x="2133600"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hidden="1">
            <a:extLst>
              <a:ext uri="{FF2B5EF4-FFF2-40B4-BE49-F238E27FC236}">
                <a16:creationId xmlns:a16="http://schemas.microsoft.com/office/drawing/2014/main" id="{3BA571EC-59AB-2C14-9042-D69ED23B97B2}"/>
              </a:ext>
            </a:extLst>
          </p:cNvPr>
          <p:cNvSpPr>
            <a:spLocks noGrp="1" noRot="1" noMove="1" noResize="1" noEditPoints="1" noAdjustHandles="1" noChangeArrowheads="1" noChangeShapeType="1"/>
          </p:cNvSpPr>
          <p:nvPr/>
        </p:nvSpPr>
        <p:spPr>
          <a:xfrm>
            <a:off x="7705698"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hidden="1">
            <a:extLst>
              <a:ext uri="{FF2B5EF4-FFF2-40B4-BE49-F238E27FC236}">
                <a16:creationId xmlns:a16="http://schemas.microsoft.com/office/drawing/2014/main" id="{CF6BB3BA-C96C-74C8-661F-97908B66D6C4}"/>
              </a:ext>
            </a:extLst>
          </p:cNvPr>
          <p:cNvSpPr>
            <a:spLocks noGrp="1" noRot="1" noMove="1" noResize="1" noEditPoints="1" noAdjustHandles="1" noChangeArrowheads="1" noChangeShapeType="1"/>
          </p:cNvSpPr>
          <p:nvPr/>
        </p:nvSpPr>
        <p:spPr>
          <a:xfrm>
            <a:off x="7705698"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hidden="1">
            <a:extLst>
              <a:ext uri="{FF2B5EF4-FFF2-40B4-BE49-F238E27FC236}">
                <a16:creationId xmlns:a16="http://schemas.microsoft.com/office/drawing/2014/main" id="{B6D443F8-748E-B313-171E-E60ABE5BAB73}"/>
              </a:ext>
            </a:extLst>
          </p:cNvPr>
          <p:cNvSpPr>
            <a:spLocks noGrp="1" noRot="1" noMove="1" noResize="1" noEditPoints="1" noAdjustHandles="1" noChangeArrowheads="1" noChangeShapeType="1"/>
          </p:cNvSpPr>
          <p:nvPr/>
        </p:nvSpPr>
        <p:spPr>
          <a:xfrm>
            <a:off x="2133600"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343B3D02-D481-F4C2-3665-2365EEDF36E9}"/>
              </a:ext>
            </a:extLst>
          </p:cNvPr>
          <p:cNvSpPr>
            <a:spLocks noGrp="1"/>
          </p:cNvSpPr>
          <p:nvPr>
            <p:ph type="title"/>
          </p:nvPr>
        </p:nvSpPr>
        <p:spPr/>
        <p:txBody>
          <a:bodyPr/>
          <a:lstStyle/>
          <a:p>
            <a:r>
              <a:rPr lang="es-ES"/>
              <a:t>Examples of items than can be configured</a:t>
            </a:r>
          </a:p>
        </p:txBody>
      </p:sp>
      <p:pic>
        <p:nvPicPr>
          <p:cNvPr id="3" name="Graphic 23">
            <a:extLst>
              <a:ext uri="{FF2B5EF4-FFF2-40B4-BE49-F238E27FC236}">
                <a16:creationId xmlns:a16="http://schemas.microsoft.com/office/drawing/2014/main" id="{D0FE3E81-F179-2152-3308-AFBC8AB0DB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33051" y="1154363"/>
            <a:ext cx="2409852" cy="2409852"/>
          </a:xfrm>
          <a:prstGeom prst="rect">
            <a:avLst/>
          </a:prstGeom>
        </p:spPr>
      </p:pic>
      <p:pic>
        <p:nvPicPr>
          <p:cNvPr id="4" name="Graphic 3">
            <a:extLst>
              <a:ext uri="{FF2B5EF4-FFF2-40B4-BE49-F238E27FC236}">
                <a16:creationId xmlns:a16="http://schemas.microsoft.com/office/drawing/2014/main" id="{E2B5C925-7BEE-76C7-916E-A16A3B38DC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2486" y="2887229"/>
            <a:ext cx="2197838" cy="1592905"/>
          </a:xfrm>
          <a:prstGeom prst="rect">
            <a:avLst/>
          </a:prstGeom>
        </p:spPr>
      </p:pic>
      <p:pic>
        <p:nvPicPr>
          <p:cNvPr id="18" name="Graphic 17">
            <a:extLst>
              <a:ext uri="{FF2B5EF4-FFF2-40B4-BE49-F238E27FC236}">
                <a16:creationId xmlns:a16="http://schemas.microsoft.com/office/drawing/2014/main" id="{23515BE4-C599-47FB-AD03-FE57E4F16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25319" y="3832739"/>
            <a:ext cx="1774918" cy="1774918"/>
          </a:xfrm>
          <a:prstGeom prst="rect">
            <a:avLst/>
          </a:prstGeom>
        </p:spPr>
      </p:pic>
      <p:grpSp>
        <p:nvGrpSpPr>
          <p:cNvPr id="21" name="Group 20">
            <a:extLst>
              <a:ext uri="{FF2B5EF4-FFF2-40B4-BE49-F238E27FC236}">
                <a16:creationId xmlns:a16="http://schemas.microsoft.com/office/drawing/2014/main" id="{7F37DA1C-40CB-8AB1-0B4B-FC4C846CEEE1}"/>
              </a:ext>
            </a:extLst>
          </p:cNvPr>
          <p:cNvGrpSpPr/>
          <p:nvPr/>
        </p:nvGrpSpPr>
        <p:grpSpPr>
          <a:xfrm>
            <a:off x="2827531" y="4114074"/>
            <a:ext cx="983889" cy="1216546"/>
            <a:chOff x="9227264" y="2935758"/>
            <a:chExt cx="731520" cy="904500"/>
          </a:xfrm>
        </p:grpSpPr>
        <p:pic>
          <p:nvPicPr>
            <p:cNvPr id="22" name="Graphic 21">
              <a:extLst>
                <a:ext uri="{FF2B5EF4-FFF2-40B4-BE49-F238E27FC236}">
                  <a16:creationId xmlns:a16="http://schemas.microsoft.com/office/drawing/2014/main" id="{91D2D3F3-8C45-0A67-DFBB-C9B08051EB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8505" y="3511219"/>
              <a:ext cx="329038" cy="329039"/>
            </a:xfrm>
            <a:prstGeom prst="rect">
              <a:avLst/>
            </a:prstGeom>
          </p:spPr>
        </p:pic>
        <p:cxnSp>
          <p:nvCxnSpPr>
            <p:cNvPr id="23" name="Straight Connector 22">
              <a:extLst>
                <a:ext uri="{FF2B5EF4-FFF2-40B4-BE49-F238E27FC236}">
                  <a16:creationId xmlns:a16="http://schemas.microsoft.com/office/drawing/2014/main" id="{AD534C82-E456-DE71-6291-14F11D8374CA}"/>
                </a:ext>
              </a:extLst>
            </p:cNvPr>
            <p:cNvCxnSpPr>
              <a:cxnSpLocks/>
            </p:cNvCxnSpPr>
            <p:nvPr/>
          </p:nvCxnSpPr>
          <p:spPr>
            <a:xfrm>
              <a:off x="9227264" y="3390653"/>
              <a:ext cx="731520" cy="0"/>
            </a:xfrm>
            <a:prstGeom prst="line">
              <a:avLst/>
            </a:prstGeom>
            <a:ln w="984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861DD06D-4419-896B-8D44-6176CE11FB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5860" y="2935758"/>
              <a:ext cx="334329" cy="334329"/>
            </a:xfrm>
            <a:prstGeom prst="rect">
              <a:avLst/>
            </a:prstGeom>
          </p:spPr>
        </p:pic>
      </p:grpSp>
      <p:grpSp>
        <p:nvGrpSpPr>
          <p:cNvPr id="40" name="Group 39">
            <a:extLst>
              <a:ext uri="{FF2B5EF4-FFF2-40B4-BE49-F238E27FC236}">
                <a16:creationId xmlns:a16="http://schemas.microsoft.com/office/drawing/2014/main" id="{5D617593-93DE-56A8-BABA-920D9EA5F234}"/>
              </a:ext>
            </a:extLst>
          </p:cNvPr>
          <p:cNvGrpSpPr/>
          <p:nvPr/>
        </p:nvGrpSpPr>
        <p:grpSpPr>
          <a:xfrm>
            <a:off x="8069308" y="1385877"/>
            <a:ext cx="1482411" cy="1653751"/>
            <a:chOff x="8010518" y="1385877"/>
            <a:chExt cx="1482411" cy="1653751"/>
          </a:xfrm>
        </p:grpSpPr>
        <p:pic>
          <p:nvPicPr>
            <p:cNvPr id="26" name="Graphic 25" descr="Female with solid fill">
              <a:extLst>
                <a:ext uri="{FF2B5EF4-FFF2-40B4-BE49-F238E27FC236}">
                  <a16:creationId xmlns:a16="http://schemas.microsoft.com/office/drawing/2014/main" id="{50729878-1838-A57C-85CB-2C324C7AE7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77375" y="2124074"/>
              <a:ext cx="915554" cy="915554"/>
            </a:xfrm>
            <a:prstGeom prst="rect">
              <a:avLst/>
            </a:prstGeom>
          </p:spPr>
        </p:pic>
        <p:pic>
          <p:nvPicPr>
            <p:cNvPr id="28" name="Graphic 27" descr="Male with solid fill">
              <a:extLst>
                <a:ext uri="{FF2B5EF4-FFF2-40B4-BE49-F238E27FC236}">
                  <a16:creationId xmlns:a16="http://schemas.microsoft.com/office/drawing/2014/main" id="{940A92E5-175B-AFE8-F7E9-EA417159267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10518" y="1385877"/>
              <a:ext cx="914471" cy="914471"/>
            </a:xfrm>
            <a:prstGeom prst="rect">
              <a:avLst/>
            </a:prstGeom>
          </p:spPr>
        </p:pic>
        <p:cxnSp>
          <p:nvCxnSpPr>
            <p:cNvPr id="30" name="Straight Connector 29">
              <a:extLst>
                <a:ext uri="{FF2B5EF4-FFF2-40B4-BE49-F238E27FC236}">
                  <a16:creationId xmlns:a16="http://schemas.microsoft.com/office/drawing/2014/main" id="{444552A1-2861-0159-057A-6C1467B4F99C}"/>
                </a:ext>
              </a:extLst>
            </p:cNvPr>
            <p:cNvCxnSpPr>
              <a:cxnSpLocks/>
            </p:cNvCxnSpPr>
            <p:nvPr/>
          </p:nvCxnSpPr>
          <p:spPr>
            <a:xfrm flipV="1">
              <a:off x="8577375" y="1944158"/>
              <a:ext cx="403468" cy="359832"/>
            </a:xfrm>
            <a:prstGeom prst="line">
              <a:avLst/>
            </a:prstGeom>
            <a:ln w="762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81EB8A9C-2820-1846-6383-BB60222ECDBE}"/>
              </a:ext>
            </a:extLst>
          </p:cNvPr>
          <p:cNvSpPr txBox="1"/>
          <p:nvPr/>
        </p:nvSpPr>
        <p:spPr>
          <a:xfrm>
            <a:off x="2253045" y="2920378"/>
            <a:ext cx="2369865" cy="461665"/>
          </a:xfrm>
          <a:prstGeom prst="rect">
            <a:avLst/>
          </a:prstGeom>
          <a:noFill/>
        </p:spPr>
        <p:txBody>
          <a:bodyPr wrap="square" rtlCol="0">
            <a:spAutoFit/>
          </a:bodyPr>
          <a:lstStyle/>
          <a:p>
            <a:pPr algn="ctr">
              <a:buClr>
                <a:srgbClr val="008CCF"/>
              </a:buClr>
            </a:pPr>
            <a:r>
              <a:rPr lang="es-ES" sz="2400"/>
              <a:t>Data elements</a:t>
            </a:r>
          </a:p>
        </p:txBody>
      </p:sp>
      <p:sp>
        <p:nvSpPr>
          <p:cNvPr id="41" name="TextBox 40">
            <a:extLst>
              <a:ext uri="{FF2B5EF4-FFF2-40B4-BE49-F238E27FC236}">
                <a16:creationId xmlns:a16="http://schemas.microsoft.com/office/drawing/2014/main" id="{3B179ED4-867C-FBDB-599E-DAA974BD1A06}"/>
              </a:ext>
            </a:extLst>
          </p:cNvPr>
          <p:cNvSpPr txBox="1"/>
          <p:nvPr/>
        </p:nvSpPr>
        <p:spPr>
          <a:xfrm>
            <a:off x="7468841" y="2920378"/>
            <a:ext cx="2683345" cy="461665"/>
          </a:xfrm>
          <a:prstGeom prst="rect">
            <a:avLst/>
          </a:prstGeom>
          <a:noFill/>
        </p:spPr>
        <p:txBody>
          <a:bodyPr wrap="square" rtlCol="0">
            <a:spAutoFit/>
          </a:bodyPr>
          <a:lstStyle/>
          <a:p>
            <a:pPr algn="ctr">
              <a:buClr>
                <a:srgbClr val="008CCF"/>
              </a:buClr>
            </a:pPr>
            <a:r>
              <a:rPr lang="es-ES" sz="2400"/>
              <a:t>Disaggregations </a:t>
            </a:r>
          </a:p>
        </p:txBody>
      </p:sp>
      <p:sp>
        <p:nvSpPr>
          <p:cNvPr id="42" name="TextBox 41">
            <a:extLst>
              <a:ext uri="{FF2B5EF4-FFF2-40B4-BE49-F238E27FC236}">
                <a16:creationId xmlns:a16="http://schemas.microsoft.com/office/drawing/2014/main" id="{F6E2CE52-7FB2-9305-70EB-02E148B2DC5A}"/>
              </a:ext>
            </a:extLst>
          </p:cNvPr>
          <p:cNvSpPr txBox="1"/>
          <p:nvPr/>
        </p:nvSpPr>
        <p:spPr>
          <a:xfrm>
            <a:off x="2010282" y="5468180"/>
            <a:ext cx="2683345" cy="461665"/>
          </a:xfrm>
          <a:prstGeom prst="rect">
            <a:avLst/>
          </a:prstGeom>
          <a:noFill/>
        </p:spPr>
        <p:txBody>
          <a:bodyPr wrap="square" rtlCol="0">
            <a:spAutoFit/>
          </a:bodyPr>
          <a:lstStyle/>
          <a:p>
            <a:pPr algn="ctr">
              <a:buClr>
                <a:srgbClr val="008CCF"/>
              </a:buClr>
            </a:pPr>
            <a:r>
              <a:rPr lang="es-ES" sz="2400"/>
              <a:t>Indicators </a:t>
            </a:r>
          </a:p>
        </p:txBody>
      </p:sp>
      <p:sp>
        <p:nvSpPr>
          <p:cNvPr id="43" name="TextBox 42">
            <a:extLst>
              <a:ext uri="{FF2B5EF4-FFF2-40B4-BE49-F238E27FC236}">
                <a16:creationId xmlns:a16="http://schemas.microsoft.com/office/drawing/2014/main" id="{B5CBCA52-C88A-50AA-7785-5A07DBB767CC}"/>
              </a:ext>
            </a:extLst>
          </p:cNvPr>
          <p:cNvSpPr txBox="1"/>
          <p:nvPr/>
        </p:nvSpPr>
        <p:spPr>
          <a:xfrm>
            <a:off x="7362840" y="5468180"/>
            <a:ext cx="2899876" cy="461665"/>
          </a:xfrm>
          <a:prstGeom prst="rect">
            <a:avLst/>
          </a:prstGeom>
          <a:noFill/>
        </p:spPr>
        <p:txBody>
          <a:bodyPr wrap="square" rtlCol="0">
            <a:spAutoFit/>
          </a:bodyPr>
          <a:lstStyle/>
          <a:p>
            <a:pPr algn="ctr">
              <a:buClr>
                <a:srgbClr val="008CCF"/>
              </a:buClr>
            </a:pPr>
            <a:r>
              <a:rPr lang="es-ES" sz="2400"/>
              <a:t>Organisation units </a:t>
            </a:r>
          </a:p>
        </p:txBody>
      </p:sp>
      <p:cxnSp>
        <p:nvCxnSpPr>
          <p:cNvPr id="11" name="Straight Arrow Connector 10">
            <a:extLst>
              <a:ext uri="{FF2B5EF4-FFF2-40B4-BE49-F238E27FC236}">
                <a16:creationId xmlns:a16="http://schemas.microsoft.com/office/drawing/2014/main" id="{66394DB9-9BFE-7169-897C-50741AD6638D}"/>
              </a:ext>
            </a:extLst>
          </p:cNvPr>
          <p:cNvCxnSpPr>
            <a:cxnSpLocks/>
          </p:cNvCxnSpPr>
          <p:nvPr/>
        </p:nvCxnSpPr>
        <p:spPr>
          <a:xfrm flipH="1" flipV="1">
            <a:off x="4527116" y="2903499"/>
            <a:ext cx="468630" cy="289439"/>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5B2272-3977-4F61-43C0-302369898692}"/>
              </a:ext>
            </a:extLst>
          </p:cNvPr>
          <p:cNvCxnSpPr>
            <a:cxnSpLocks/>
          </p:cNvCxnSpPr>
          <p:nvPr/>
        </p:nvCxnSpPr>
        <p:spPr>
          <a:xfrm flipH="1">
            <a:off x="4527116" y="4347720"/>
            <a:ext cx="468630" cy="289439"/>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3BBFA7-5A5E-F73B-B14D-2B1BDB0D2506}"/>
              </a:ext>
            </a:extLst>
          </p:cNvPr>
          <p:cNvCxnSpPr>
            <a:cxnSpLocks/>
          </p:cNvCxnSpPr>
          <p:nvPr/>
        </p:nvCxnSpPr>
        <p:spPr>
          <a:xfrm flipV="1">
            <a:off x="6954127" y="2903499"/>
            <a:ext cx="468630" cy="289439"/>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6918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0800">
        <p159:morph option="byObject"/>
      </p:transition>
    </mc:Choice>
    <mc:Fallback xmlns="">
      <p:transition spd="slow" advTm="108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250"/>
                                        <p:tgtEl>
                                          <p:spTgt spid="11"/>
                                        </p:tgtEl>
                                      </p:cBhvr>
                                    </p:animEffect>
                                  </p:childTnLst>
                                </p:cTn>
                              </p:par>
                            </p:childTnLst>
                          </p:cTn>
                        </p:par>
                        <p:par>
                          <p:cTn id="8" fill="hold">
                            <p:stCondLst>
                              <p:cond delay="25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fltVal val="0"/>
                                          </p:val>
                                        </p:tav>
                                        <p:tav tm="100000">
                                          <p:val>
                                            <p:strVal val="#ppt_w"/>
                                          </p:val>
                                        </p:tav>
                                      </p:tavLst>
                                    </p:anim>
                                    <p:anim calcmode="lin" valueType="num">
                                      <p:cBhvr>
                                        <p:cTn id="12" dur="250" fill="hold"/>
                                        <p:tgtEl>
                                          <p:spTgt spid="3"/>
                                        </p:tgtEl>
                                        <p:attrNameLst>
                                          <p:attrName>ppt_h</p:attrName>
                                        </p:attrNameLst>
                                      </p:cBhvr>
                                      <p:tavLst>
                                        <p:tav tm="0">
                                          <p:val>
                                            <p:fltVal val="0"/>
                                          </p:val>
                                        </p:tav>
                                        <p:tav tm="100000">
                                          <p:val>
                                            <p:strVal val="#ppt_h"/>
                                          </p:val>
                                        </p:tav>
                                      </p:tavLst>
                                    </p:anim>
                                    <p:animEffect transition="in" filter="fade">
                                      <p:cBhvr>
                                        <p:cTn id="13" dur="250"/>
                                        <p:tgtEl>
                                          <p:spTgt spid="3"/>
                                        </p:tgtEl>
                                      </p:cBhvr>
                                    </p:animEffect>
                                  </p:childTnLst>
                                </p:cTn>
                              </p:par>
                              <p:par>
                                <p:cTn id="14" presetID="22" presetClass="exit" presetSubtype="4" fill="hold" nodeType="withEffect">
                                  <p:stCondLst>
                                    <p:cond delay="0"/>
                                  </p:stCondLst>
                                  <p:childTnLst>
                                    <p:animEffect transition="out" filter="wipe(down)">
                                      <p:cBhvr>
                                        <p:cTn id="15" dur="250"/>
                                        <p:tgtEl>
                                          <p:spTgt spid="11"/>
                                        </p:tgtEl>
                                      </p:cBhvr>
                                    </p:animEffect>
                                    <p:set>
                                      <p:cBhvr>
                                        <p:cTn id="16" dur="1" fill="hold">
                                          <p:stCondLst>
                                            <p:cond delay="24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250"/>
                                        <p:tgtEl>
                                          <p:spTgt spid="32"/>
                                        </p:tgtEl>
                                      </p:cBhvr>
                                    </p:animEffect>
                                  </p:childTnLst>
                                </p:cTn>
                              </p:par>
                            </p:childTnLst>
                          </p:cTn>
                        </p:par>
                        <p:par>
                          <p:cTn id="21" fill="hold">
                            <p:stCondLst>
                              <p:cond delay="750"/>
                            </p:stCondLst>
                            <p:childTnLst>
                              <p:par>
                                <p:cTn id="22" presetID="53" presetClass="entr" presetSubtype="16"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250" fill="hold"/>
                                        <p:tgtEl>
                                          <p:spTgt spid="40"/>
                                        </p:tgtEl>
                                        <p:attrNameLst>
                                          <p:attrName>ppt_w</p:attrName>
                                        </p:attrNameLst>
                                      </p:cBhvr>
                                      <p:tavLst>
                                        <p:tav tm="0">
                                          <p:val>
                                            <p:fltVal val="0"/>
                                          </p:val>
                                        </p:tav>
                                        <p:tav tm="100000">
                                          <p:val>
                                            <p:strVal val="#ppt_w"/>
                                          </p:val>
                                        </p:tav>
                                      </p:tavLst>
                                    </p:anim>
                                    <p:anim calcmode="lin" valueType="num">
                                      <p:cBhvr>
                                        <p:cTn id="25" dur="250" fill="hold"/>
                                        <p:tgtEl>
                                          <p:spTgt spid="40"/>
                                        </p:tgtEl>
                                        <p:attrNameLst>
                                          <p:attrName>ppt_h</p:attrName>
                                        </p:attrNameLst>
                                      </p:cBhvr>
                                      <p:tavLst>
                                        <p:tav tm="0">
                                          <p:val>
                                            <p:fltVal val="0"/>
                                          </p:val>
                                        </p:tav>
                                        <p:tav tm="100000">
                                          <p:val>
                                            <p:strVal val="#ppt_h"/>
                                          </p:val>
                                        </p:tav>
                                      </p:tavLst>
                                    </p:anim>
                                    <p:animEffect transition="in" filter="fade">
                                      <p:cBhvr>
                                        <p:cTn id="26" dur="250"/>
                                        <p:tgtEl>
                                          <p:spTgt spid="40"/>
                                        </p:tgtEl>
                                      </p:cBhvr>
                                    </p:animEffect>
                                  </p:childTnLst>
                                </p:cTn>
                              </p:par>
                              <p:par>
                                <p:cTn id="27" presetID="22" presetClass="exit" presetSubtype="4" fill="hold" nodeType="withEffect">
                                  <p:stCondLst>
                                    <p:cond delay="0"/>
                                  </p:stCondLst>
                                  <p:childTnLst>
                                    <p:animEffect transition="out" filter="wipe(down)">
                                      <p:cBhvr>
                                        <p:cTn id="28" dur="250"/>
                                        <p:tgtEl>
                                          <p:spTgt spid="32"/>
                                        </p:tgtEl>
                                      </p:cBhvr>
                                    </p:animEffect>
                                    <p:set>
                                      <p:cBhvr>
                                        <p:cTn id="29" dur="1" fill="hold">
                                          <p:stCondLst>
                                            <p:cond delay="249"/>
                                          </p:stCondLst>
                                        </p:cTn>
                                        <p:tgtEl>
                                          <p:spTgt spid="32"/>
                                        </p:tgtEl>
                                        <p:attrNameLst>
                                          <p:attrName>style.visibility</p:attrName>
                                        </p:attrNameLst>
                                      </p:cBhvr>
                                      <p:to>
                                        <p:strVal val="hidden"/>
                                      </p:to>
                                    </p:set>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right)">
                                      <p:cBhvr>
                                        <p:cTn id="33" dur="250"/>
                                        <p:tgtEl>
                                          <p:spTgt spid="27"/>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250" fill="hold"/>
                                        <p:tgtEl>
                                          <p:spTgt spid="21"/>
                                        </p:tgtEl>
                                        <p:attrNameLst>
                                          <p:attrName>ppt_w</p:attrName>
                                        </p:attrNameLst>
                                      </p:cBhvr>
                                      <p:tavLst>
                                        <p:tav tm="0">
                                          <p:val>
                                            <p:fltVal val="0"/>
                                          </p:val>
                                        </p:tav>
                                        <p:tav tm="100000">
                                          <p:val>
                                            <p:strVal val="#ppt_w"/>
                                          </p:val>
                                        </p:tav>
                                      </p:tavLst>
                                    </p:anim>
                                    <p:anim calcmode="lin" valueType="num">
                                      <p:cBhvr>
                                        <p:cTn id="38" dur="250" fill="hold"/>
                                        <p:tgtEl>
                                          <p:spTgt spid="21"/>
                                        </p:tgtEl>
                                        <p:attrNameLst>
                                          <p:attrName>ppt_h</p:attrName>
                                        </p:attrNameLst>
                                      </p:cBhvr>
                                      <p:tavLst>
                                        <p:tav tm="0">
                                          <p:val>
                                            <p:fltVal val="0"/>
                                          </p:val>
                                        </p:tav>
                                        <p:tav tm="100000">
                                          <p:val>
                                            <p:strVal val="#ppt_h"/>
                                          </p:val>
                                        </p:tav>
                                      </p:tavLst>
                                    </p:anim>
                                    <p:animEffect transition="in" filter="fade">
                                      <p:cBhvr>
                                        <p:cTn id="39" dur="250"/>
                                        <p:tgtEl>
                                          <p:spTgt spid="21"/>
                                        </p:tgtEl>
                                      </p:cBhvr>
                                    </p:animEffect>
                                  </p:childTnLst>
                                </p:cTn>
                              </p:par>
                              <p:par>
                                <p:cTn id="40" presetID="22" presetClass="exit" presetSubtype="4" fill="hold" nodeType="withEffect">
                                  <p:stCondLst>
                                    <p:cond delay="0"/>
                                  </p:stCondLst>
                                  <p:childTnLst>
                                    <p:animEffect transition="out" filter="wipe(down)">
                                      <p:cBhvr>
                                        <p:cTn id="41" dur="250"/>
                                        <p:tgtEl>
                                          <p:spTgt spid="27"/>
                                        </p:tgtEl>
                                      </p:cBhvr>
                                    </p:animEffect>
                                    <p:set>
                                      <p:cBhvr>
                                        <p:cTn id="42" dur="1" fill="hold">
                                          <p:stCondLst>
                                            <p:cond delay="249"/>
                                          </p:stCondLst>
                                        </p:cTn>
                                        <p:tgtEl>
                                          <p:spTgt spid="27"/>
                                        </p:tgtEl>
                                        <p:attrNameLst>
                                          <p:attrName>style.visibility</p:attrName>
                                        </p:attrNameLst>
                                      </p:cBhvr>
                                      <p:to>
                                        <p:strVal val="hidden"/>
                                      </p:to>
                                    </p:se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250"/>
                                        <p:tgtEl>
                                          <p:spTgt spid="33"/>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250" fill="hold"/>
                                        <p:tgtEl>
                                          <p:spTgt spid="18"/>
                                        </p:tgtEl>
                                        <p:attrNameLst>
                                          <p:attrName>ppt_w</p:attrName>
                                        </p:attrNameLst>
                                      </p:cBhvr>
                                      <p:tavLst>
                                        <p:tav tm="0">
                                          <p:val>
                                            <p:fltVal val="0"/>
                                          </p:val>
                                        </p:tav>
                                        <p:tav tm="100000">
                                          <p:val>
                                            <p:strVal val="#ppt_w"/>
                                          </p:val>
                                        </p:tav>
                                      </p:tavLst>
                                    </p:anim>
                                    <p:anim calcmode="lin" valueType="num">
                                      <p:cBhvr>
                                        <p:cTn id="51" dur="250" fill="hold"/>
                                        <p:tgtEl>
                                          <p:spTgt spid="18"/>
                                        </p:tgtEl>
                                        <p:attrNameLst>
                                          <p:attrName>ppt_h</p:attrName>
                                        </p:attrNameLst>
                                      </p:cBhvr>
                                      <p:tavLst>
                                        <p:tav tm="0">
                                          <p:val>
                                            <p:fltVal val="0"/>
                                          </p:val>
                                        </p:tav>
                                        <p:tav tm="100000">
                                          <p:val>
                                            <p:strVal val="#ppt_h"/>
                                          </p:val>
                                        </p:tav>
                                      </p:tavLst>
                                    </p:anim>
                                    <p:animEffect transition="in" filter="fade">
                                      <p:cBhvr>
                                        <p:cTn id="52" dur="250"/>
                                        <p:tgtEl>
                                          <p:spTgt spid="18"/>
                                        </p:tgtEl>
                                      </p:cBhvr>
                                    </p:animEffect>
                                  </p:childTnLst>
                                </p:cTn>
                              </p:par>
                              <p:par>
                                <p:cTn id="53" presetID="22" presetClass="exit" presetSubtype="4" fill="hold" nodeType="withEffect">
                                  <p:stCondLst>
                                    <p:cond delay="0"/>
                                  </p:stCondLst>
                                  <p:childTnLst>
                                    <p:animEffect transition="out" filter="wipe(down)">
                                      <p:cBhvr>
                                        <p:cTn id="54" dur="250"/>
                                        <p:tgtEl>
                                          <p:spTgt spid="33"/>
                                        </p:tgtEl>
                                      </p:cBhvr>
                                    </p:animEffect>
                                    <p:set>
                                      <p:cBhvr>
                                        <p:cTn id="55" dur="1" fill="hold">
                                          <p:stCondLst>
                                            <p:cond delay="249"/>
                                          </p:stCondLst>
                                        </p:cTn>
                                        <p:tgtEl>
                                          <p:spTgt spid="3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1" grpId="0"/>
      <p:bldP spid="42"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8DDFC346-9D94-1744-FB82-3F5E6A99369F}"/>
              </a:ext>
            </a:extLst>
          </p:cNvPr>
          <p:cNvSpPr>
            <a:spLocks noGrp="1" noRot="1" noMove="1" noResize="1" noEditPoints="1" noAdjustHandles="1" noChangeArrowheads="1" noChangeShapeType="1"/>
          </p:cNvSpPr>
          <p:nvPr/>
        </p:nvSpPr>
        <p:spPr>
          <a:xfrm>
            <a:off x="2133600"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hidden="1">
            <a:extLst>
              <a:ext uri="{FF2B5EF4-FFF2-40B4-BE49-F238E27FC236}">
                <a16:creationId xmlns:a16="http://schemas.microsoft.com/office/drawing/2014/main" id="{3BA571EC-59AB-2C14-9042-D69ED23B97B2}"/>
              </a:ext>
            </a:extLst>
          </p:cNvPr>
          <p:cNvSpPr>
            <a:spLocks noGrp="1" noRot="1" noMove="1" noResize="1" noEditPoints="1" noAdjustHandles="1" noChangeArrowheads="1" noChangeShapeType="1"/>
          </p:cNvSpPr>
          <p:nvPr/>
        </p:nvSpPr>
        <p:spPr>
          <a:xfrm>
            <a:off x="7705698" y="1287173"/>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hidden="1">
            <a:extLst>
              <a:ext uri="{FF2B5EF4-FFF2-40B4-BE49-F238E27FC236}">
                <a16:creationId xmlns:a16="http://schemas.microsoft.com/office/drawing/2014/main" id="{CF6BB3BA-C96C-74C8-661F-97908B66D6C4}"/>
              </a:ext>
            </a:extLst>
          </p:cNvPr>
          <p:cNvSpPr>
            <a:spLocks noGrp="1" noRot="1" noMove="1" noResize="1" noEditPoints="1" noAdjustHandles="1" noChangeArrowheads="1" noChangeShapeType="1"/>
          </p:cNvSpPr>
          <p:nvPr/>
        </p:nvSpPr>
        <p:spPr>
          <a:xfrm>
            <a:off x="7705698"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hidden="1">
            <a:extLst>
              <a:ext uri="{FF2B5EF4-FFF2-40B4-BE49-F238E27FC236}">
                <a16:creationId xmlns:a16="http://schemas.microsoft.com/office/drawing/2014/main" id="{B6D443F8-748E-B313-171E-E60ABE5BAB73}"/>
              </a:ext>
            </a:extLst>
          </p:cNvPr>
          <p:cNvSpPr>
            <a:spLocks noGrp="1" noRot="1" noMove="1" noResize="1" noEditPoints="1" noAdjustHandles="1" noChangeArrowheads="1" noChangeShapeType="1"/>
          </p:cNvSpPr>
          <p:nvPr/>
        </p:nvSpPr>
        <p:spPr>
          <a:xfrm>
            <a:off x="2133600" y="4348552"/>
            <a:ext cx="2371752" cy="1924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343B3D02-D481-F4C2-3665-2365EEDF36E9}"/>
              </a:ext>
            </a:extLst>
          </p:cNvPr>
          <p:cNvSpPr>
            <a:spLocks noGrp="1"/>
          </p:cNvSpPr>
          <p:nvPr>
            <p:ph type="title"/>
          </p:nvPr>
        </p:nvSpPr>
        <p:spPr/>
        <p:txBody>
          <a:bodyPr/>
          <a:lstStyle/>
          <a:p>
            <a:r>
              <a:rPr lang="es-ES"/>
              <a:t>Metadata configuration</a:t>
            </a:r>
          </a:p>
        </p:txBody>
      </p:sp>
      <p:pic>
        <p:nvPicPr>
          <p:cNvPr id="4" name="Graphic 3">
            <a:extLst>
              <a:ext uri="{FF2B5EF4-FFF2-40B4-BE49-F238E27FC236}">
                <a16:creationId xmlns:a16="http://schemas.microsoft.com/office/drawing/2014/main" id="{E2B5C925-7BEE-76C7-916E-A16A3B38D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5838" y="2492830"/>
            <a:ext cx="2583393" cy="1872340"/>
          </a:xfrm>
          <a:prstGeom prst="rect">
            <a:avLst/>
          </a:prstGeom>
        </p:spPr>
      </p:pic>
      <p:sp>
        <p:nvSpPr>
          <p:cNvPr id="25" name="TextBox 24">
            <a:extLst>
              <a:ext uri="{FF2B5EF4-FFF2-40B4-BE49-F238E27FC236}">
                <a16:creationId xmlns:a16="http://schemas.microsoft.com/office/drawing/2014/main" id="{82C66FCC-780E-3E45-7444-EA731C54AE44}"/>
              </a:ext>
            </a:extLst>
          </p:cNvPr>
          <p:cNvSpPr txBox="1"/>
          <p:nvPr/>
        </p:nvSpPr>
        <p:spPr>
          <a:xfrm>
            <a:off x="5967046" y="2857500"/>
            <a:ext cx="4243754" cy="1200329"/>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All metadata can be modified via the user interface</a:t>
            </a:r>
          </a:p>
        </p:txBody>
      </p:sp>
      <p:sp>
        <p:nvSpPr>
          <p:cNvPr id="27" name="Rectangle: Rounded Corners 26">
            <a:extLst>
              <a:ext uri="{FF2B5EF4-FFF2-40B4-BE49-F238E27FC236}">
                <a16:creationId xmlns:a16="http://schemas.microsoft.com/office/drawing/2014/main" id="{298BC48F-BEA3-1EA6-136E-FFE839114FD3}"/>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Maintenance app</a:t>
            </a:r>
          </a:p>
        </p:txBody>
      </p:sp>
    </p:spTree>
    <p:custDataLst>
      <p:tags r:id="rId1"/>
    </p:custDataLst>
    <p:extLst>
      <p:ext uri="{BB962C8B-B14F-4D97-AF65-F5344CB8AC3E}">
        <p14:creationId xmlns:p14="http://schemas.microsoft.com/office/powerpoint/2010/main" val="3801614629"/>
      </p:ext>
    </p:extLst>
  </p:cSld>
  <p:clrMapOvr>
    <a:masterClrMapping/>
  </p:clrMapOvr>
  <mc:AlternateContent xmlns:mc="http://schemas.openxmlformats.org/markup-compatibility/2006" xmlns:p159="http://schemas.microsoft.com/office/powerpoint/2015/09/main">
    <mc:Choice Requires="p159">
      <p:transition spd="slow" advTm="11928">
        <p159:morph option="byObject"/>
      </p:transition>
    </mc:Choice>
    <mc:Fallback xmlns="">
      <p:transition spd="slow" advTm="119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anim calcmode="lin" valueType="num">
                                      <p:cBhvr>
                                        <p:cTn id="8" dur="250" fill="hold"/>
                                        <p:tgtEl>
                                          <p:spTgt spid="25"/>
                                        </p:tgtEl>
                                        <p:attrNameLst>
                                          <p:attrName>ppt_x</p:attrName>
                                        </p:attrNameLst>
                                      </p:cBhvr>
                                      <p:tavLst>
                                        <p:tav tm="0">
                                          <p:val>
                                            <p:strVal val="#ppt_x"/>
                                          </p:val>
                                        </p:tav>
                                        <p:tav tm="100000">
                                          <p:val>
                                            <p:strVal val="#ppt_x"/>
                                          </p:val>
                                        </p:tav>
                                      </p:tavLst>
                                    </p:anim>
                                    <p:anim calcmode="lin" valueType="num">
                                      <p:cBhvr>
                                        <p:cTn id="9" dur="2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FA3C-BB44-19CC-0975-439F26A27B25}"/>
              </a:ext>
            </a:extLst>
          </p:cNvPr>
          <p:cNvSpPr>
            <a:spLocks noGrp="1"/>
          </p:cNvSpPr>
          <p:nvPr>
            <p:ph type="title"/>
          </p:nvPr>
        </p:nvSpPr>
        <p:spPr/>
        <p:txBody>
          <a:bodyPr/>
          <a:lstStyle/>
          <a:p>
            <a:r>
              <a:rPr lang="es-ES"/>
              <a:t>Metadata configuration</a:t>
            </a:r>
          </a:p>
        </p:txBody>
      </p:sp>
      <p:grpSp>
        <p:nvGrpSpPr>
          <p:cNvPr id="11" name="Group 10">
            <a:extLst>
              <a:ext uri="{FF2B5EF4-FFF2-40B4-BE49-F238E27FC236}">
                <a16:creationId xmlns:a16="http://schemas.microsoft.com/office/drawing/2014/main" id="{3EC2BA5E-D349-CAE4-357C-3FD492ED3060}"/>
              </a:ext>
            </a:extLst>
          </p:cNvPr>
          <p:cNvGrpSpPr/>
          <p:nvPr/>
        </p:nvGrpSpPr>
        <p:grpSpPr>
          <a:xfrm>
            <a:off x="4972302" y="1866900"/>
            <a:ext cx="2247395" cy="3006469"/>
            <a:chOff x="4972302" y="1866900"/>
            <a:chExt cx="2247395" cy="3006469"/>
          </a:xfrm>
        </p:grpSpPr>
        <p:sp>
          <p:nvSpPr>
            <p:cNvPr id="4" name="Freeform: Shape 3">
              <a:extLst>
                <a:ext uri="{FF2B5EF4-FFF2-40B4-BE49-F238E27FC236}">
                  <a16:creationId xmlns:a16="http://schemas.microsoft.com/office/drawing/2014/main" id="{075F2E81-7C42-07D7-C79A-A064326F6FC3}"/>
                </a:ext>
              </a:extLst>
            </p:cNvPr>
            <p:cNvSpPr/>
            <p:nvPr/>
          </p:nvSpPr>
          <p:spPr>
            <a:xfrm>
              <a:off x="4972302" y="1866900"/>
              <a:ext cx="2247395" cy="2734897"/>
            </a:xfrm>
            <a:custGeom>
              <a:avLst/>
              <a:gdLst>
                <a:gd name="connsiteX0" fmla="*/ 627421 w 899963"/>
                <a:gd name="connsiteY0" fmla="*/ 623217 h 1095182"/>
                <a:gd name="connsiteX1" fmla="*/ 808958 w 899963"/>
                <a:gd name="connsiteY1" fmla="*/ 719035 h 1095182"/>
                <a:gd name="connsiteX2" fmla="*/ 846506 w 899963"/>
                <a:gd name="connsiteY2" fmla="*/ 793508 h 1095182"/>
                <a:gd name="connsiteX3" fmla="*/ 871392 w 899963"/>
                <a:gd name="connsiteY3" fmla="*/ 992127 h 1095182"/>
                <a:gd name="connsiteX4" fmla="*/ 854041 w 899963"/>
                <a:gd name="connsiteY4" fmla="*/ 1031601 h 1095182"/>
                <a:gd name="connsiteX5" fmla="*/ 789851 w 899963"/>
                <a:gd name="connsiteY5" fmla="*/ 1064660 h 1095182"/>
                <a:gd name="connsiteX6" fmla="*/ 789851 w 899963"/>
                <a:gd name="connsiteY6" fmla="*/ 1095183 h 1095182"/>
                <a:gd name="connsiteX7" fmla="*/ 869891 w 899963"/>
                <a:gd name="connsiteY7" fmla="*/ 1055000 h 1095182"/>
                <a:gd name="connsiteX8" fmla="*/ 899394 w 899963"/>
                <a:gd name="connsiteY8" fmla="*/ 988714 h 1095182"/>
                <a:gd name="connsiteX9" fmla="*/ 874834 w 899963"/>
                <a:gd name="connsiteY9" fmla="*/ 792163 h 1095182"/>
                <a:gd name="connsiteX10" fmla="*/ 827371 w 899963"/>
                <a:gd name="connsiteY10" fmla="*/ 697435 h 1095182"/>
                <a:gd name="connsiteX11" fmla="*/ 701951 w 899963"/>
                <a:gd name="connsiteY11" fmla="*/ 622736 h 1095182"/>
                <a:gd name="connsiteX12" fmla="*/ 704925 w 899963"/>
                <a:gd name="connsiteY12" fmla="*/ 263726 h 1095182"/>
                <a:gd name="connsiteX13" fmla="*/ 696512 w 899963"/>
                <a:gd name="connsiteY13" fmla="*/ 192001 h 1095182"/>
                <a:gd name="connsiteX14" fmla="*/ 561304 w 899963"/>
                <a:gd name="connsiteY14" fmla="*/ 26525 h 1095182"/>
                <a:gd name="connsiteX15" fmla="*/ 527708 w 899963"/>
                <a:gd name="connsiteY15" fmla="*/ 29358 h 1095182"/>
                <a:gd name="connsiteX16" fmla="*/ 526121 w 899963"/>
                <a:gd name="connsiteY16" fmla="*/ 30491 h 1095182"/>
                <a:gd name="connsiteX17" fmla="*/ 519847 w 899963"/>
                <a:gd name="connsiteY17" fmla="*/ 21724 h 1095182"/>
                <a:gd name="connsiteX18" fmla="*/ 491902 w 899963"/>
                <a:gd name="connsiteY18" fmla="*/ 3792 h 1095182"/>
                <a:gd name="connsiteX19" fmla="*/ 283368 w 899963"/>
                <a:gd name="connsiteY19" fmla="*/ 61382 h 1095182"/>
                <a:gd name="connsiteX20" fmla="*/ 195822 w 899963"/>
                <a:gd name="connsiteY20" fmla="*/ 260157 h 1095182"/>
                <a:gd name="connsiteX21" fmla="*/ 198088 w 899963"/>
                <a:gd name="connsiteY21" fmla="*/ 622750 h 1095182"/>
                <a:gd name="connsiteX22" fmla="*/ 72555 w 899963"/>
                <a:gd name="connsiteY22" fmla="*/ 697506 h 1095182"/>
                <a:gd name="connsiteX23" fmla="*/ 25078 w 899963"/>
                <a:gd name="connsiteY23" fmla="*/ 792234 h 1095182"/>
                <a:gd name="connsiteX24" fmla="*/ 546 w 899963"/>
                <a:gd name="connsiteY24" fmla="*/ 988884 h 1095182"/>
                <a:gd name="connsiteX25" fmla="*/ 30077 w 899963"/>
                <a:gd name="connsiteY25" fmla="*/ 1054986 h 1095182"/>
                <a:gd name="connsiteX26" fmla="*/ 109989 w 899963"/>
                <a:gd name="connsiteY26" fmla="*/ 1095169 h 1095182"/>
                <a:gd name="connsiteX27" fmla="*/ 109989 w 899963"/>
                <a:gd name="connsiteY27" fmla="*/ 1064631 h 1095182"/>
                <a:gd name="connsiteX28" fmla="*/ 45983 w 899963"/>
                <a:gd name="connsiteY28" fmla="*/ 1031587 h 1095182"/>
                <a:gd name="connsiteX29" fmla="*/ 28619 w 899963"/>
                <a:gd name="connsiteY29" fmla="*/ 992269 h 1095182"/>
                <a:gd name="connsiteX30" fmla="*/ 53334 w 899963"/>
                <a:gd name="connsiteY30" fmla="*/ 794967 h 1095182"/>
                <a:gd name="connsiteX31" fmla="*/ 53448 w 899963"/>
                <a:gd name="connsiteY31" fmla="*/ 793551 h 1095182"/>
                <a:gd name="connsiteX32" fmla="*/ 90939 w 899963"/>
                <a:gd name="connsiteY32" fmla="*/ 719078 h 1095182"/>
                <a:gd name="connsiteX33" fmla="*/ 272420 w 899963"/>
                <a:gd name="connsiteY33" fmla="*/ 623217 h 1095182"/>
                <a:gd name="connsiteX34" fmla="*/ 449920 w 899963"/>
                <a:gd name="connsiteY34" fmla="*/ 665709 h 1095182"/>
                <a:gd name="connsiteX35" fmla="*/ 627421 w 899963"/>
                <a:gd name="connsiteY35" fmla="*/ 623217 h 1095182"/>
                <a:gd name="connsiteX36" fmla="*/ 260692 w 899963"/>
                <a:gd name="connsiteY36" fmla="*/ 597453 h 1095182"/>
                <a:gd name="connsiteX37" fmla="*/ 226345 w 899963"/>
                <a:gd name="connsiteY37" fmla="*/ 610725 h 1095182"/>
                <a:gd name="connsiteX38" fmla="*/ 224150 w 899963"/>
                <a:gd name="connsiteY38" fmla="*/ 259973 h 1095182"/>
                <a:gd name="connsiteX39" fmla="*/ 301739 w 899963"/>
                <a:gd name="connsiteY39" fmla="*/ 82926 h 1095182"/>
                <a:gd name="connsiteX40" fmla="*/ 486916 w 899963"/>
                <a:gd name="connsiteY40" fmla="*/ 31723 h 1095182"/>
                <a:gd name="connsiteX41" fmla="*/ 496746 w 899963"/>
                <a:gd name="connsiteY41" fmla="*/ 38239 h 1095182"/>
                <a:gd name="connsiteX42" fmla="*/ 511235 w 899963"/>
                <a:gd name="connsiteY42" fmla="*/ 58493 h 1095182"/>
                <a:gd name="connsiteX43" fmla="*/ 530965 w 899963"/>
                <a:gd name="connsiteY43" fmla="*/ 61793 h 1095182"/>
                <a:gd name="connsiteX44" fmla="*/ 544067 w 899963"/>
                <a:gd name="connsiteY44" fmla="*/ 52459 h 1095182"/>
                <a:gd name="connsiteX45" fmla="*/ 548599 w 899963"/>
                <a:gd name="connsiteY45" fmla="*/ 51893 h 1095182"/>
                <a:gd name="connsiteX46" fmla="*/ 669105 w 899963"/>
                <a:gd name="connsiteY46" fmla="*/ 199479 h 1095182"/>
                <a:gd name="connsiteX47" fmla="*/ 676541 w 899963"/>
                <a:gd name="connsiteY47" fmla="*/ 263599 h 1095182"/>
                <a:gd name="connsiteX48" fmla="*/ 673708 w 899963"/>
                <a:gd name="connsiteY48" fmla="*/ 610796 h 1095182"/>
                <a:gd name="connsiteX49" fmla="*/ 640338 w 899963"/>
                <a:gd name="connsiteY49" fmla="*/ 597878 h 1095182"/>
                <a:gd name="connsiteX50" fmla="*/ 595014 w 899963"/>
                <a:gd name="connsiteY50" fmla="*/ 579281 h 1095182"/>
                <a:gd name="connsiteX51" fmla="*/ 577394 w 899963"/>
                <a:gd name="connsiteY51" fmla="*/ 553078 h 1095182"/>
                <a:gd name="connsiteX52" fmla="*/ 577394 w 899963"/>
                <a:gd name="connsiteY52" fmla="*/ 505799 h 1095182"/>
                <a:gd name="connsiteX53" fmla="*/ 648213 w 899963"/>
                <a:gd name="connsiteY53" fmla="*/ 354105 h 1095182"/>
                <a:gd name="connsiteX54" fmla="*/ 648213 w 899963"/>
                <a:gd name="connsiteY54" fmla="*/ 283286 h 1095182"/>
                <a:gd name="connsiteX55" fmla="*/ 605722 w 899963"/>
                <a:gd name="connsiteY55" fmla="*/ 240795 h 1095182"/>
                <a:gd name="connsiteX56" fmla="*/ 294119 w 899963"/>
                <a:gd name="connsiteY56" fmla="*/ 240795 h 1095182"/>
                <a:gd name="connsiteX57" fmla="*/ 251627 w 899963"/>
                <a:gd name="connsiteY57" fmla="*/ 283286 h 1095182"/>
                <a:gd name="connsiteX58" fmla="*/ 251627 w 899963"/>
                <a:gd name="connsiteY58" fmla="*/ 354105 h 1095182"/>
                <a:gd name="connsiteX59" fmla="*/ 322333 w 899963"/>
                <a:gd name="connsiteY59" fmla="*/ 505658 h 1095182"/>
                <a:gd name="connsiteX60" fmla="*/ 322333 w 899963"/>
                <a:gd name="connsiteY60" fmla="*/ 553021 h 1095182"/>
                <a:gd name="connsiteX61" fmla="*/ 304798 w 899963"/>
                <a:gd name="connsiteY61" fmla="*/ 579309 h 1095182"/>
                <a:gd name="connsiteX62" fmla="*/ 279955 w 899963"/>
                <a:gd name="connsiteY62" fmla="*/ 354105 h 1095182"/>
                <a:gd name="connsiteX63" fmla="*/ 279955 w 899963"/>
                <a:gd name="connsiteY63" fmla="*/ 283286 h 1095182"/>
                <a:gd name="connsiteX64" fmla="*/ 294119 w 899963"/>
                <a:gd name="connsiteY64" fmla="*/ 269123 h 1095182"/>
                <a:gd name="connsiteX65" fmla="*/ 605722 w 899963"/>
                <a:gd name="connsiteY65" fmla="*/ 269123 h 1095182"/>
                <a:gd name="connsiteX66" fmla="*/ 619886 w 899963"/>
                <a:gd name="connsiteY66" fmla="*/ 283286 h 1095182"/>
                <a:gd name="connsiteX67" fmla="*/ 619886 w 899963"/>
                <a:gd name="connsiteY67" fmla="*/ 354105 h 1095182"/>
                <a:gd name="connsiteX68" fmla="*/ 449920 w 899963"/>
                <a:gd name="connsiteY68" fmla="*/ 524071 h 1095182"/>
                <a:gd name="connsiteX69" fmla="*/ 279955 w 899963"/>
                <a:gd name="connsiteY69" fmla="*/ 354105 h 1095182"/>
                <a:gd name="connsiteX70" fmla="*/ 449920 w 899963"/>
                <a:gd name="connsiteY70" fmla="*/ 637381 h 1095182"/>
                <a:gd name="connsiteX71" fmla="*/ 305676 w 899963"/>
                <a:gd name="connsiteY71" fmla="*/ 609507 h 1095182"/>
                <a:gd name="connsiteX72" fmla="*/ 315591 w 899963"/>
                <a:gd name="connsiteY72" fmla="*/ 605456 h 1095182"/>
                <a:gd name="connsiteX73" fmla="*/ 350774 w 899963"/>
                <a:gd name="connsiteY73" fmla="*/ 553064 h 1095182"/>
                <a:gd name="connsiteX74" fmla="*/ 350774 w 899963"/>
                <a:gd name="connsiteY74" fmla="*/ 525487 h 1095182"/>
                <a:gd name="connsiteX75" fmla="*/ 549067 w 899963"/>
                <a:gd name="connsiteY75" fmla="*/ 525586 h 1095182"/>
                <a:gd name="connsiteX76" fmla="*/ 549067 w 899963"/>
                <a:gd name="connsiteY76" fmla="*/ 553064 h 1095182"/>
                <a:gd name="connsiteX77" fmla="*/ 584207 w 899963"/>
                <a:gd name="connsiteY77" fmla="*/ 605470 h 1095182"/>
                <a:gd name="connsiteX78" fmla="*/ 594122 w 899963"/>
                <a:gd name="connsiteY78" fmla="*/ 609535 h 1095182"/>
                <a:gd name="connsiteX79" fmla="*/ 449920 w 899963"/>
                <a:gd name="connsiteY79" fmla="*/ 637381 h 109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99963" h="1095182">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tx2"/>
            </a:solidFill>
            <a:ln w="14089"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F817BB40-63E4-E4DD-57B2-FD71E0698163}"/>
                </a:ext>
              </a:extLst>
            </p:cNvPr>
            <p:cNvSpPr/>
            <p:nvPr/>
          </p:nvSpPr>
          <p:spPr>
            <a:xfrm>
              <a:off x="5070117" y="3741531"/>
              <a:ext cx="2051454" cy="1131838"/>
            </a:xfrm>
            <a:custGeom>
              <a:avLst/>
              <a:gdLst>
                <a:gd name="connsiteX0" fmla="*/ 722353 w 821499"/>
                <a:gd name="connsiteY0" fmla="*/ 50140 h 453241"/>
                <a:gd name="connsiteX1" fmla="*/ 671930 w 821499"/>
                <a:gd name="connsiteY1" fmla="*/ 0 h 453241"/>
                <a:gd name="connsiteX2" fmla="*/ 671845 w 821499"/>
                <a:gd name="connsiteY2" fmla="*/ 0 h 453241"/>
                <a:gd name="connsiteX3" fmla="*/ 149343 w 821499"/>
                <a:gd name="connsiteY3" fmla="*/ 0 h 453241"/>
                <a:gd name="connsiteX4" fmla="*/ 99146 w 821499"/>
                <a:gd name="connsiteY4" fmla="*/ 50140 h 453241"/>
                <a:gd name="connsiteX5" fmla="*/ 99146 w 821499"/>
                <a:gd name="connsiteY5" fmla="*/ 370950 h 453241"/>
                <a:gd name="connsiteX6" fmla="*/ 0 w 821499"/>
                <a:gd name="connsiteY6" fmla="*/ 370950 h 453241"/>
                <a:gd name="connsiteX7" fmla="*/ 0 w 821499"/>
                <a:gd name="connsiteY7" fmla="*/ 403158 h 453241"/>
                <a:gd name="connsiteX8" fmla="*/ 50196 w 821499"/>
                <a:gd name="connsiteY8" fmla="*/ 453241 h 453241"/>
                <a:gd name="connsiteX9" fmla="*/ 771473 w 821499"/>
                <a:gd name="connsiteY9" fmla="*/ 453241 h 453241"/>
                <a:gd name="connsiteX10" fmla="*/ 821499 w 821499"/>
                <a:gd name="connsiteY10" fmla="*/ 403101 h 453241"/>
                <a:gd name="connsiteX11" fmla="*/ 821499 w 821499"/>
                <a:gd name="connsiteY11" fmla="*/ 370950 h 453241"/>
                <a:gd name="connsiteX12" fmla="*/ 722353 w 821499"/>
                <a:gd name="connsiteY12" fmla="*/ 370950 h 453241"/>
                <a:gd name="connsiteX13" fmla="*/ 793172 w 821499"/>
                <a:gd name="connsiteY13" fmla="*/ 399277 h 453241"/>
                <a:gd name="connsiteX14" fmla="*/ 793172 w 821499"/>
                <a:gd name="connsiteY14" fmla="*/ 403045 h 453241"/>
                <a:gd name="connsiteX15" fmla="*/ 771416 w 821499"/>
                <a:gd name="connsiteY15" fmla="*/ 424914 h 453241"/>
                <a:gd name="connsiteX16" fmla="*/ 50253 w 821499"/>
                <a:gd name="connsiteY16" fmla="*/ 424914 h 453241"/>
                <a:gd name="connsiteX17" fmla="*/ 28328 w 821499"/>
                <a:gd name="connsiteY17" fmla="*/ 403101 h 453241"/>
                <a:gd name="connsiteX18" fmla="*/ 28328 w 821499"/>
                <a:gd name="connsiteY18" fmla="*/ 399277 h 453241"/>
                <a:gd name="connsiteX19" fmla="*/ 127474 w 821499"/>
                <a:gd name="connsiteY19" fmla="*/ 399277 h 453241"/>
                <a:gd name="connsiteX20" fmla="*/ 127474 w 821499"/>
                <a:gd name="connsiteY20" fmla="*/ 50140 h 453241"/>
                <a:gd name="connsiteX21" fmla="*/ 149343 w 821499"/>
                <a:gd name="connsiteY21" fmla="*/ 28328 h 453241"/>
                <a:gd name="connsiteX22" fmla="*/ 672270 w 821499"/>
                <a:gd name="connsiteY22" fmla="*/ 28328 h 453241"/>
                <a:gd name="connsiteX23" fmla="*/ 694025 w 821499"/>
                <a:gd name="connsiteY23" fmla="*/ 50140 h 453241"/>
                <a:gd name="connsiteX24" fmla="*/ 694025 w 821499"/>
                <a:gd name="connsiteY24" fmla="*/ 399277 h 45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499" h="453241">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w="14089" cap="flat">
              <a:noFill/>
              <a:prstDash val="solid"/>
              <a:miter/>
            </a:ln>
          </p:spPr>
          <p:txBody>
            <a:bodyPr rtlCol="0" anchor="ctr"/>
            <a:lstStyle/>
            <a:p>
              <a:endParaRPr lang="en-GB"/>
            </a:p>
          </p:txBody>
        </p:sp>
      </p:grpSp>
      <p:grpSp>
        <p:nvGrpSpPr>
          <p:cNvPr id="10" name="Group 9">
            <a:extLst>
              <a:ext uri="{FF2B5EF4-FFF2-40B4-BE49-F238E27FC236}">
                <a16:creationId xmlns:a16="http://schemas.microsoft.com/office/drawing/2014/main" id="{36BF0A4B-B8D1-6E2B-8FD9-0FF8D025E3EE}"/>
              </a:ext>
            </a:extLst>
          </p:cNvPr>
          <p:cNvGrpSpPr/>
          <p:nvPr/>
        </p:nvGrpSpPr>
        <p:grpSpPr>
          <a:xfrm>
            <a:off x="5665195" y="4093639"/>
            <a:ext cx="861610" cy="427622"/>
            <a:chOff x="5664545" y="4090280"/>
            <a:chExt cx="861610" cy="427622"/>
          </a:xfrm>
        </p:grpSpPr>
        <p:sp>
          <p:nvSpPr>
            <p:cNvPr id="6" name="Freeform: Shape 5">
              <a:extLst>
                <a:ext uri="{FF2B5EF4-FFF2-40B4-BE49-F238E27FC236}">
                  <a16:creationId xmlns:a16="http://schemas.microsoft.com/office/drawing/2014/main" id="{629A2816-1B00-D2E1-86E0-FD2AFA90FD62}"/>
                </a:ext>
              </a:extLst>
            </p:cNvPr>
            <p:cNvSpPr/>
            <p:nvPr/>
          </p:nvSpPr>
          <p:spPr>
            <a:xfrm>
              <a:off x="5979339" y="4090280"/>
              <a:ext cx="230964" cy="427622"/>
            </a:xfrm>
            <a:custGeom>
              <a:avLst/>
              <a:gdLst>
                <a:gd name="connsiteX0" fmla="*/ 0 w 92489"/>
                <a:gd name="connsiteY0" fmla="*/ 160334 h 171240"/>
                <a:gd name="connsiteX1" fmla="*/ 26203 w 92489"/>
                <a:gd name="connsiteY1" fmla="*/ 171240 h 171240"/>
                <a:gd name="connsiteX2" fmla="*/ 92489 w 92489"/>
                <a:gd name="connsiteY2" fmla="*/ 10906 h 171240"/>
                <a:gd name="connsiteX3" fmla="*/ 66428 w 92489"/>
                <a:gd name="connsiteY3" fmla="*/ 0 h 171240"/>
                <a:gd name="connsiteX4" fmla="*/ 0 w 92489"/>
                <a:gd name="connsiteY4" fmla="*/ 160334 h 17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9" h="171240">
                  <a:moveTo>
                    <a:pt x="0" y="160334"/>
                  </a:moveTo>
                  <a:lnTo>
                    <a:pt x="26203" y="171240"/>
                  </a:lnTo>
                  <a:lnTo>
                    <a:pt x="92489" y="10906"/>
                  </a:lnTo>
                  <a:lnTo>
                    <a:pt x="66428" y="0"/>
                  </a:lnTo>
                  <a:lnTo>
                    <a:pt x="0" y="160334"/>
                  </a:lnTo>
                  <a:close/>
                </a:path>
              </a:pathLst>
            </a:custGeom>
            <a:solidFill>
              <a:schemeClr val="accent1"/>
            </a:solidFill>
            <a:ln w="14089" cap="flat">
              <a:noFill/>
              <a:prstDash val="solid"/>
              <a:miter/>
            </a:ln>
          </p:spPr>
          <p:txBody>
            <a:bodyPr rtlCol="0" anchor="ctr"/>
            <a:lstStyle/>
            <a:p>
              <a:endParaRPr lang="en-GB" dirty="0"/>
            </a:p>
          </p:txBody>
        </p:sp>
        <p:sp>
          <p:nvSpPr>
            <p:cNvPr id="7" name="Freeform: Shape 6">
              <a:extLst>
                <a:ext uri="{FF2B5EF4-FFF2-40B4-BE49-F238E27FC236}">
                  <a16:creationId xmlns:a16="http://schemas.microsoft.com/office/drawing/2014/main" id="{D9ACDA51-6649-83AE-9AB1-370C8C2AF4AF}"/>
                </a:ext>
              </a:extLst>
            </p:cNvPr>
            <p:cNvSpPr/>
            <p:nvPr/>
          </p:nvSpPr>
          <p:spPr>
            <a:xfrm>
              <a:off x="5664545" y="4096293"/>
              <a:ext cx="248295" cy="396849"/>
            </a:xfrm>
            <a:custGeom>
              <a:avLst/>
              <a:gdLst>
                <a:gd name="connsiteX0" fmla="*/ 79459 w 99429"/>
                <a:gd name="connsiteY0" fmla="*/ 0 h 158917"/>
                <a:gd name="connsiteX1" fmla="*/ 0 w 99429"/>
                <a:gd name="connsiteY1" fmla="*/ 79459 h 158917"/>
                <a:gd name="connsiteX2" fmla="*/ 79459 w 99429"/>
                <a:gd name="connsiteY2" fmla="*/ 158918 h 158917"/>
                <a:gd name="connsiteX3" fmla="*/ 99430 w 99429"/>
                <a:gd name="connsiteY3" fmla="*/ 138947 h 158917"/>
                <a:gd name="connsiteX4" fmla="*/ 40084 w 99429"/>
                <a:gd name="connsiteY4" fmla="*/ 79459 h 158917"/>
                <a:gd name="connsiteX5" fmla="*/ 99430 w 99429"/>
                <a:gd name="connsiteY5" fmla="*/ 19971 h 158917"/>
                <a:gd name="connsiteX6" fmla="*/ 79459 w 99429"/>
                <a:gd name="connsiteY6" fmla="*/ 0 h 1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29" h="158917">
                  <a:moveTo>
                    <a:pt x="79459" y="0"/>
                  </a:moveTo>
                  <a:lnTo>
                    <a:pt x="0" y="79459"/>
                  </a:lnTo>
                  <a:lnTo>
                    <a:pt x="79459" y="158918"/>
                  </a:lnTo>
                  <a:lnTo>
                    <a:pt x="99430" y="138947"/>
                  </a:lnTo>
                  <a:lnTo>
                    <a:pt x="40084" y="79459"/>
                  </a:lnTo>
                  <a:lnTo>
                    <a:pt x="99430" y="19971"/>
                  </a:lnTo>
                  <a:lnTo>
                    <a:pt x="79459" y="0"/>
                  </a:lnTo>
                  <a:close/>
                </a:path>
              </a:pathLst>
            </a:custGeom>
            <a:solidFill>
              <a:schemeClr val="accent1"/>
            </a:solidFill>
            <a:ln w="14089"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1CEF6194-2591-7C46-508A-60EF5C408E1C}"/>
                </a:ext>
              </a:extLst>
            </p:cNvPr>
            <p:cNvSpPr/>
            <p:nvPr/>
          </p:nvSpPr>
          <p:spPr>
            <a:xfrm>
              <a:off x="6277860" y="4096293"/>
              <a:ext cx="248295" cy="396849"/>
            </a:xfrm>
            <a:custGeom>
              <a:avLst/>
              <a:gdLst>
                <a:gd name="connsiteX0" fmla="*/ 0 w 99429"/>
                <a:gd name="connsiteY0" fmla="*/ 19971 h 158917"/>
                <a:gd name="connsiteX1" fmla="*/ 59346 w 99429"/>
                <a:gd name="connsiteY1" fmla="*/ 79459 h 158917"/>
                <a:gd name="connsiteX2" fmla="*/ 0 w 99429"/>
                <a:gd name="connsiteY2" fmla="*/ 138947 h 158917"/>
                <a:gd name="connsiteX3" fmla="*/ 19971 w 99429"/>
                <a:gd name="connsiteY3" fmla="*/ 158918 h 158917"/>
                <a:gd name="connsiteX4" fmla="*/ 99430 w 99429"/>
                <a:gd name="connsiteY4" fmla="*/ 79459 h 158917"/>
                <a:gd name="connsiteX5" fmla="*/ 19971 w 99429"/>
                <a:gd name="connsiteY5" fmla="*/ 0 h 158917"/>
                <a:gd name="connsiteX6" fmla="*/ 0 w 99429"/>
                <a:gd name="connsiteY6" fmla="*/ 19971 h 1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29" h="158917">
                  <a:moveTo>
                    <a:pt x="0" y="19971"/>
                  </a:moveTo>
                  <a:lnTo>
                    <a:pt x="59346" y="79459"/>
                  </a:lnTo>
                  <a:lnTo>
                    <a:pt x="0" y="138947"/>
                  </a:lnTo>
                  <a:lnTo>
                    <a:pt x="19971" y="158918"/>
                  </a:lnTo>
                  <a:lnTo>
                    <a:pt x="99430" y="79459"/>
                  </a:lnTo>
                  <a:lnTo>
                    <a:pt x="19971" y="0"/>
                  </a:lnTo>
                  <a:lnTo>
                    <a:pt x="0" y="19971"/>
                  </a:lnTo>
                  <a:close/>
                </a:path>
              </a:pathLst>
            </a:custGeom>
            <a:solidFill>
              <a:schemeClr val="accent1"/>
            </a:solidFill>
            <a:ln w="14089" cap="flat">
              <a:noFill/>
              <a:prstDash val="solid"/>
              <a:miter/>
            </a:ln>
          </p:spPr>
          <p:txBody>
            <a:bodyPr rtlCol="0" anchor="ctr"/>
            <a:lstStyle/>
            <a:p>
              <a:endParaRPr lang="en-GB"/>
            </a:p>
          </p:txBody>
        </p:sp>
      </p:grpSp>
    </p:spTree>
    <p:custDataLst>
      <p:tags r:id="rId1"/>
    </p:custDataLst>
    <p:extLst>
      <p:ext uri="{BB962C8B-B14F-4D97-AF65-F5344CB8AC3E}">
        <p14:creationId xmlns:p14="http://schemas.microsoft.com/office/powerpoint/2010/main" val="2819860973"/>
      </p:ext>
    </p:extLst>
  </p:cSld>
  <p:clrMapOvr>
    <a:masterClrMapping/>
  </p:clrMapOvr>
  <mc:AlternateContent xmlns:mc="http://schemas.openxmlformats.org/markup-compatibility/2006" xmlns:p14="http://schemas.microsoft.com/office/powerpoint/2010/main">
    <mc:Choice Requires="p14">
      <p:transition spd="slow" p14:dur="2000" advTm="6840"/>
    </mc:Choice>
    <mc:Fallback xmlns="">
      <p:transition spd="slow" advTm="68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10"/>
                                        </p:tgtEl>
                                      </p:cBhvr>
                                    </p:animEffect>
                                    <p:anim calcmode="lin" valueType="num">
                                      <p:cBhvr>
                                        <p:cTn id="15" dur="1000"/>
                                        <p:tgtEl>
                                          <p:spTgt spid="10"/>
                                        </p:tgtEl>
                                        <p:attrNameLst>
                                          <p:attrName>ppt_x</p:attrName>
                                        </p:attrNameLst>
                                      </p:cBhvr>
                                      <p:tavLst>
                                        <p:tav tm="0">
                                          <p:val>
                                            <p:strVal val="ppt_x"/>
                                          </p:val>
                                        </p:tav>
                                        <p:tav tm="100000">
                                          <p:val>
                                            <p:strVal val="ppt_x"/>
                                          </p:val>
                                        </p:tav>
                                      </p:tavLst>
                                    </p:anim>
                                    <p:anim calcmode="lin" valueType="num">
                                      <p:cBhvr>
                                        <p:cTn id="16" dur="1000"/>
                                        <p:tgtEl>
                                          <p:spTgt spid="10"/>
                                        </p:tgtEl>
                                        <p:attrNameLst>
                                          <p:attrName>ppt_y</p:attrName>
                                        </p:attrNameLst>
                                      </p:cBhvr>
                                      <p:tavLst>
                                        <p:tav tm="0">
                                          <p:val>
                                            <p:strVal val="ppt_y"/>
                                          </p:val>
                                        </p:tav>
                                        <p:tav tm="100000">
                                          <p:val>
                                            <p:strVal val="ppt_y+.1"/>
                                          </p:val>
                                        </p:tav>
                                      </p:tavLst>
                                    </p:anim>
                                    <p:set>
                                      <p:cBhvr>
                                        <p:cTn id="17"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FA3C-BB44-19CC-0975-439F26A27B25}"/>
              </a:ext>
            </a:extLst>
          </p:cNvPr>
          <p:cNvSpPr>
            <a:spLocks noGrp="1"/>
          </p:cNvSpPr>
          <p:nvPr>
            <p:ph type="title"/>
          </p:nvPr>
        </p:nvSpPr>
        <p:spPr/>
        <p:txBody>
          <a:bodyPr/>
          <a:lstStyle/>
          <a:p>
            <a:r>
              <a:rPr lang="es-ES"/>
              <a:t>Metadata configuration</a:t>
            </a:r>
          </a:p>
        </p:txBody>
      </p:sp>
      <p:grpSp>
        <p:nvGrpSpPr>
          <p:cNvPr id="11" name="Group 10">
            <a:extLst>
              <a:ext uri="{FF2B5EF4-FFF2-40B4-BE49-F238E27FC236}">
                <a16:creationId xmlns:a16="http://schemas.microsoft.com/office/drawing/2014/main" id="{3EC2BA5E-D349-CAE4-357C-3FD492ED3060}"/>
              </a:ext>
            </a:extLst>
          </p:cNvPr>
          <p:cNvGrpSpPr/>
          <p:nvPr/>
        </p:nvGrpSpPr>
        <p:grpSpPr>
          <a:xfrm>
            <a:off x="2826982" y="1866900"/>
            <a:ext cx="2247395" cy="3006469"/>
            <a:chOff x="4972302" y="1866900"/>
            <a:chExt cx="2247395" cy="3006469"/>
          </a:xfrm>
        </p:grpSpPr>
        <p:sp>
          <p:nvSpPr>
            <p:cNvPr id="4" name="Freeform: Shape 3">
              <a:extLst>
                <a:ext uri="{FF2B5EF4-FFF2-40B4-BE49-F238E27FC236}">
                  <a16:creationId xmlns:a16="http://schemas.microsoft.com/office/drawing/2014/main" id="{075F2E81-7C42-07D7-C79A-A064326F6FC3}"/>
                </a:ext>
              </a:extLst>
            </p:cNvPr>
            <p:cNvSpPr/>
            <p:nvPr/>
          </p:nvSpPr>
          <p:spPr>
            <a:xfrm>
              <a:off x="4972302" y="1866900"/>
              <a:ext cx="2247395" cy="2734897"/>
            </a:xfrm>
            <a:custGeom>
              <a:avLst/>
              <a:gdLst>
                <a:gd name="connsiteX0" fmla="*/ 627421 w 899963"/>
                <a:gd name="connsiteY0" fmla="*/ 623217 h 1095182"/>
                <a:gd name="connsiteX1" fmla="*/ 808958 w 899963"/>
                <a:gd name="connsiteY1" fmla="*/ 719035 h 1095182"/>
                <a:gd name="connsiteX2" fmla="*/ 846506 w 899963"/>
                <a:gd name="connsiteY2" fmla="*/ 793508 h 1095182"/>
                <a:gd name="connsiteX3" fmla="*/ 871392 w 899963"/>
                <a:gd name="connsiteY3" fmla="*/ 992127 h 1095182"/>
                <a:gd name="connsiteX4" fmla="*/ 854041 w 899963"/>
                <a:gd name="connsiteY4" fmla="*/ 1031601 h 1095182"/>
                <a:gd name="connsiteX5" fmla="*/ 789851 w 899963"/>
                <a:gd name="connsiteY5" fmla="*/ 1064660 h 1095182"/>
                <a:gd name="connsiteX6" fmla="*/ 789851 w 899963"/>
                <a:gd name="connsiteY6" fmla="*/ 1095183 h 1095182"/>
                <a:gd name="connsiteX7" fmla="*/ 869891 w 899963"/>
                <a:gd name="connsiteY7" fmla="*/ 1055000 h 1095182"/>
                <a:gd name="connsiteX8" fmla="*/ 899394 w 899963"/>
                <a:gd name="connsiteY8" fmla="*/ 988714 h 1095182"/>
                <a:gd name="connsiteX9" fmla="*/ 874834 w 899963"/>
                <a:gd name="connsiteY9" fmla="*/ 792163 h 1095182"/>
                <a:gd name="connsiteX10" fmla="*/ 827371 w 899963"/>
                <a:gd name="connsiteY10" fmla="*/ 697435 h 1095182"/>
                <a:gd name="connsiteX11" fmla="*/ 701951 w 899963"/>
                <a:gd name="connsiteY11" fmla="*/ 622736 h 1095182"/>
                <a:gd name="connsiteX12" fmla="*/ 704925 w 899963"/>
                <a:gd name="connsiteY12" fmla="*/ 263726 h 1095182"/>
                <a:gd name="connsiteX13" fmla="*/ 696512 w 899963"/>
                <a:gd name="connsiteY13" fmla="*/ 192001 h 1095182"/>
                <a:gd name="connsiteX14" fmla="*/ 561304 w 899963"/>
                <a:gd name="connsiteY14" fmla="*/ 26525 h 1095182"/>
                <a:gd name="connsiteX15" fmla="*/ 527708 w 899963"/>
                <a:gd name="connsiteY15" fmla="*/ 29358 h 1095182"/>
                <a:gd name="connsiteX16" fmla="*/ 526121 w 899963"/>
                <a:gd name="connsiteY16" fmla="*/ 30491 h 1095182"/>
                <a:gd name="connsiteX17" fmla="*/ 519847 w 899963"/>
                <a:gd name="connsiteY17" fmla="*/ 21724 h 1095182"/>
                <a:gd name="connsiteX18" fmla="*/ 491902 w 899963"/>
                <a:gd name="connsiteY18" fmla="*/ 3792 h 1095182"/>
                <a:gd name="connsiteX19" fmla="*/ 283368 w 899963"/>
                <a:gd name="connsiteY19" fmla="*/ 61382 h 1095182"/>
                <a:gd name="connsiteX20" fmla="*/ 195822 w 899963"/>
                <a:gd name="connsiteY20" fmla="*/ 260157 h 1095182"/>
                <a:gd name="connsiteX21" fmla="*/ 198088 w 899963"/>
                <a:gd name="connsiteY21" fmla="*/ 622750 h 1095182"/>
                <a:gd name="connsiteX22" fmla="*/ 72555 w 899963"/>
                <a:gd name="connsiteY22" fmla="*/ 697506 h 1095182"/>
                <a:gd name="connsiteX23" fmla="*/ 25078 w 899963"/>
                <a:gd name="connsiteY23" fmla="*/ 792234 h 1095182"/>
                <a:gd name="connsiteX24" fmla="*/ 546 w 899963"/>
                <a:gd name="connsiteY24" fmla="*/ 988884 h 1095182"/>
                <a:gd name="connsiteX25" fmla="*/ 30077 w 899963"/>
                <a:gd name="connsiteY25" fmla="*/ 1054986 h 1095182"/>
                <a:gd name="connsiteX26" fmla="*/ 109989 w 899963"/>
                <a:gd name="connsiteY26" fmla="*/ 1095169 h 1095182"/>
                <a:gd name="connsiteX27" fmla="*/ 109989 w 899963"/>
                <a:gd name="connsiteY27" fmla="*/ 1064631 h 1095182"/>
                <a:gd name="connsiteX28" fmla="*/ 45983 w 899963"/>
                <a:gd name="connsiteY28" fmla="*/ 1031587 h 1095182"/>
                <a:gd name="connsiteX29" fmla="*/ 28619 w 899963"/>
                <a:gd name="connsiteY29" fmla="*/ 992269 h 1095182"/>
                <a:gd name="connsiteX30" fmla="*/ 53334 w 899963"/>
                <a:gd name="connsiteY30" fmla="*/ 794967 h 1095182"/>
                <a:gd name="connsiteX31" fmla="*/ 53448 w 899963"/>
                <a:gd name="connsiteY31" fmla="*/ 793551 h 1095182"/>
                <a:gd name="connsiteX32" fmla="*/ 90939 w 899963"/>
                <a:gd name="connsiteY32" fmla="*/ 719078 h 1095182"/>
                <a:gd name="connsiteX33" fmla="*/ 272420 w 899963"/>
                <a:gd name="connsiteY33" fmla="*/ 623217 h 1095182"/>
                <a:gd name="connsiteX34" fmla="*/ 449920 w 899963"/>
                <a:gd name="connsiteY34" fmla="*/ 665709 h 1095182"/>
                <a:gd name="connsiteX35" fmla="*/ 627421 w 899963"/>
                <a:gd name="connsiteY35" fmla="*/ 623217 h 1095182"/>
                <a:gd name="connsiteX36" fmla="*/ 260692 w 899963"/>
                <a:gd name="connsiteY36" fmla="*/ 597453 h 1095182"/>
                <a:gd name="connsiteX37" fmla="*/ 226345 w 899963"/>
                <a:gd name="connsiteY37" fmla="*/ 610725 h 1095182"/>
                <a:gd name="connsiteX38" fmla="*/ 224150 w 899963"/>
                <a:gd name="connsiteY38" fmla="*/ 259973 h 1095182"/>
                <a:gd name="connsiteX39" fmla="*/ 301739 w 899963"/>
                <a:gd name="connsiteY39" fmla="*/ 82926 h 1095182"/>
                <a:gd name="connsiteX40" fmla="*/ 486916 w 899963"/>
                <a:gd name="connsiteY40" fmla="*/ 31723 h 1095182"/>
                <a:gd name="connsiteX41" fmla="*/ 496746 w 899963"/>
                <a:gd name="connsiteY41" fmla="*/ 38239 h 1095182"/>
                <a:gd name="connsiteX42" fmla="*/ 511235 w 899963"/>
                <a:gd name="connsiteY42" fmla="*/ 58493 h 1095182"/>
                <a:gd name="connsiteX43" fmla="*/ 530965 w 899963"/>
                <a:gd name="connsiteY43" fmla="*/ 61793 h 1095182"/>
                <a:gd name="connsiteX44" fmla="*/ 544067 w 899963"/>
                <a:gd name="connsiteY44" fmla="*/ 52459 h 1095182"/>
                <a:gd name="connsiteX45" fmla="*/ 548599 w 899963"/>
                <a:gd name="connsiteY45" fmla="*/ 51893 h 1095182"/>
                <a:gd name="connsiteX46" fmla="*/ 669105 w 899963"/>
                <a:gd name="connsiteY46" fmla="*/ 199479 h 1095182"/>
                <a:gd name="connsiteX47" fmla="*/ 676541 w 899963"/>
                <a:gd name="connsiteY47" fmla="*/ 263599 h 1095182"/>
                <a:gd name="connsiteX48" fmla="*/ 673708 w 899963"/>
                <a:gd name="connsiteY48" fmla="*/ 610796 h 1095182"/>
                <a:gd name="connsiteX49" fmla="*/ 640338 w 899963"/>
                <a:gd name="connsiteY49" fmla="*/ 597878 h 1095182"/>
                <a:gd name="connsiteX50" fmla="*/ 595014 w 899963"/>
                <a:gd name="connsiteY50" fmla="*/ 579281 h 1095182"/>
                <a:gd name="connsiteX51" fmla="*/ 577394 w 899963"/>
                <a:gd name="connsiteY51" fmla="*/ 553078 h 1095182"/>
                <a:gd name="connsiteX52" fmla="*/ 577394 w 899963"/>
                <a:gd name="connsiteY52" fmla="*/ 505799 h 1095182"/>
                <a:gd name="connsiteX53" fmla="*/ 648213 w 899963"/>
                <a:gd name="connsiteY53" fmla="*/ 354105 h 1095182"/>
                <a:gd name="connsiteX54" fmla="*/ 648213 w 899963"/>
                <a:gd name="connsiteY54" fmla="*/ 283286 h 1095182"/>
                <a:gd name="connsiteX55" fmla="*/ 605722 w 899963"/>
                <a:gd name="connsiteY55" fmla="*/ 240795 h 1095182"/>
                <a:gd name="connsiteX56" fmla="*/ 294119 w 899963"/>
                <a:gd name="connsiteY56" fmla="*/ 240795 h 1095182"/>
                <a:gd name="connsiteX57" fmla="*/ 251627 w 899963"/>
                <a:gd name="connsiteY57" fmla="*/ 283286 h 1095182"/>
                <a:gd name="connsiteX58" fmla="*/ 251627 w 899963"/>
                <a:gd name="connsiteY58" fmla="*/ 354105 h 1095182"/>
                <a:gd name="connsiteX59" fmla="*/ 322333 w 899963"/>
                <a:gd name="connsiteY59" fmla="*/ 505658 h 1095182"/>
                <a:gd name="connsiteX60" fmla="*/ 322333 w 899963"/>
                <a:gd name="connsiteY60" fmla="*/ 553021 h 1095182"/>
                <a:gd name="connsiteX61" fmla="*/ 304798 w 899963"/>
                <a:gd name="connsiteY61" fmla="*/ 579309 h 1095182"/>
                <a:gd name="connsiteX62" fmla="*/ 279955 w 899963"/>
                <a:gd name="connsiteY62" fmla="*/ 354105 h 1095182"/>
                <a:gd name="connsiteX63" fmla="*/ 279955 w 899963"/>
                <a:gd name="connsiteY63" fmla="*/ 283286 h 1095182"/>
                <a:gd name="connsiteX64" fmla="*/ 294119 w 899963"/>
                <a:gd name="connsiteY64" fmla="*/ 269123 h 1095182"/>
                <a:gd name="connsiteX65" fmla="*/ 605722 w 899963"/>
                <a:gd name="connsiteY65" fmla="*/ 269123 h 1095182"/>
                <a:gd name="connsiteX66" fmla="*/ 619886 w 899963"/>
                <a:gd name="connsiteY66" fmla="*/ 283286 h 1095182"/>
                <a:gd name="connsiteX67" fmla="*/ 619886 w 899963"/>
                <a:gd name="connsiteY67" fmla="*/ 354105 h 1095182"/>
                <a:gd name="connsiteX68" fmla="*/ 449920 w 899963"/>
                <a:gd name="connsiteY68" fmla="*/ 524071 h 1095182"/>
                <a:gd name="connsiteX69" fmla="*/ 279955 w 899963"/>
                <a:gd name="connsiteY69" fmla="*/ 354105 h 1095182"/>
                <a:gd name="connsiteX70" fmla="*/ 449920 w 899963"/>
                <a:gd name="connsiteY70" fmla="*/ 637381 h 1095182"/>
                <a:gd name="connsiteX71" fmla="*/ 305676 w 899963"/>
                <a:gd name="connsiteY71" fmla="*/ 609507 h 1095182"/>
                <a:gd name="connsiteX72" fmla="*/ 315591 w 899963"/>
                <a:gd name="connsiteY72" fmla="*/ 605456 h 1095182"/>
                <a:gd name="connsiteX73" fmla="*/ 350774 w 899963"/>
                <a:gd name="connsiteY73" fmla="*/ 553064 h 1095182"/>
                <a:gd name="connsiteX74" fmla="*/ 350774 w 899963"/>
                <a:gd name="connsiteY74" fmla="*/ 525487 h 1095182"/>
                <a:gd name="connsiteX75" fmla="*/ 549067 w 899963"/>
                <a:gd name="connsiteY75" fmla="*/ 525586 h 1095182"/>
                <a:gd name="connsiteX76" fmla="*/ 549067 w 899963"/>
                <a:gd name="connsiteY76" fmla="*/ 553064 h 1095182"/>
                <a:gd name="connsiteX77" fmla="*/ 584207 w 899963"/>
                <a:gd name="connsiteY77" fmla="*/ 605470 h 1095182"/>
                <a:gd name="connsiteX78" fmla="*/ 594122 w 899963"/>
                <a:gd name="connsiteY78" fmla="*/ 609535 h 1095182"/>
                <a:gd name="connsiteX79" fmla="*/ 449920 w 899963"/>
                <a:gd name="connsiteY79" fmla="*/ 637381 h 109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99963" h="1095182">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tx2"/>
            </a:solidFill>
            <a:ln w="14089" cap="flat">
              <a:noFill/>
              <a:prstDash val="solid"/>
              <a:miter/>
            </a:ln>
          </p:spPr>
          <p:txBody>
            <a:bodyPr rtlCol="0" anchor="ctr"/>
            <a:lstStyle/>
            <a:p>
              <a:endParaRPr lang="en-GB"/>
            </a:p>
          </p:txBody>
        </p:sp>
        <p:sp>
          <p:nvSpPr>
            <p:cNvPr id="5" name="Freeform: Shape 4">
              <a:extLst>
                <a:ext uri="{FF2B5EF4-FFF2-40B4-BE49-F238E27FC236}">
                  <a16:creationId xmlns:a16="http://schemas.microsoft.com/office/drawing/2014/main" id="{F817BB40-63E4-E4DD-57B2-FD71E0698163}"/>
                </a:ext>
              </a:extLst>
            </p:cNvPr>
            <p:cNvSpPr/>
            <p:nvPr/>
          </p:nvSpPr>
          <p:spPr>
            <a:xfrm>
              <a:off x="5070117" y="3741531"/>
              <a:ext cx="2051454" cy="1131838"/>
            </a:xfrm>
            <a:custGeom>
              <a:avLst/>
              <a:gdLst>
                <a:gd name="connsiteX0" fmla="*/ 722353 w 821499"/>
                <a:gd name="connsiteY0" fmla="*/ 50140 h 453241"/>
                <a:gd name="connsiteX1" fmla="*/ 671930 w 821499"/>
                <a:gd name="connsiteY1" fmla="*/ 0 h 453241"/>
                <a:gd name="connsiteX2" fmla="*/ 671845 w 821499"/>
                <a:gd name="connsiteY2" fmla="*/ 0 h 453241"/>
                <a:gd name="connsiteX3" fmla="*/ 149343 w 821499"/>
                <a:gd name="connsiteY3" fmla="*/ 0 h 453241"/>
                <a:gd name="connsiteX4" fmla="*/ 99146 w 821499"/>
                <a:gd name="connsiteY4" fmla="*/ 50140 h 453241"/>
                <a:gd name="connsiteX5" fmla="*/ 99146 w 821499"/>
                <a:gd name="connsiteY5" fmla="*/ 370950 h 453241"/>
                <a:gd name="connsiteX6" fmla="*/ 0 w 821499"/>
                <a:gd name="connsiteY6" fmla="*/ 370950 h 453241"/>
                <a:gd name="connsiteX7" fmla="*/ 0 w 821499"/>
                <a:gd name="connsiteY7" fmla="*/ 403158 h 453241"/>
                <a:gd name="connsiteX8" fmla="*/ 50196 w 821499"/>
                <a:gd name="connsiteY8" fmla="*/ 453241 h 453241"/>
                <a:gd name="connsiteX9" fmla="*/ 771473 w 821499"/>
                <a:gd name="connsiteY9" fmla="*/ 453241 h 453241"/>
                <a:gd name="connsiteX10" fmla="*/ 821499 w 821499"/>
                <a:gd name="connsiteY10" fmla="*/ 403101 h 453241"/>
                <a:gd name="connsiteX11" fmla="*/ 821499 w 821499"/>
                <a:gd name="connsiteY11" fmla="*/ 370950 h 453241"/>
                <a:gd name="connsiteX12" fmla="*/ 722353 w 821499"/>
                <a:gd name="connsiteY12" fmla="*/ 370950 h 453241"/>
                <a:gd name="connsiteX13" fmla="*/ 793172 w 821499"/>
                <a:gd name="connsiteY13" fmla="*/ 399277 h 453241"/>
                <a:gd name="connsiteX14" fmla="*/ 793172 w 821499"/>
                <a:gd name="connsiteY14" fmla="*/ 403045 h 453241"/>
                <a:gd name="connsiteX15" fmla="*/ 771416 w 821499"/>
                <a:gd name="connsiteY15" fmla="*/ 424914 h 453241"/>
                <a:gd name="connsiteX16" fmla="*/ 50253 w 821499"/>
                <a:gd name="connsiteY16" fmla="*/ 424914 h 453241"/>
                <a:gd name="connsiteX17" fmla="*/ 28328 w 821499"/>
                <a:gd name="connsiteY17" fmla="*/ 403101 h 453241"/>
                <a:gd name="connsiteX18" fmla="*/ 28328 w 821499"/>
                <a:gd name="connsiteY18" fmla="*/ 399277 h 453241"/>
                <a:gd name="connsiteX19" fmla="*/ 127474 w 821499"/>
                <a:gd name="connsiteY19" fmla="*/ 399277 h 453241"/>
                <a:gd name="connsiteX20" fmla="*/ 127474 w 821499"/>
                <a:gd name="connsiteY20" fmla="*/ 50140 h 453241"/>
                <a:gd name="connsiteX21" fmla="*/ 149343 w 821499"/>
                <a:gd name="connsiteY21" fmla="*/ 28328 h 453241"/>
                <a:gd name="connsiteX22" fmla="*/ 672270 w 821499"/>
                <a:gd name="connsiteY22" fmla="*/ 28328 h 453241"/>
                <a:gd name="connsiteX23" fmla="*/ 694025 w 821499"/>
                <a:gd name="connsiteY23" fmla="*/ 50140 h 453241"/>
                <a:gd name="connsiteX24" fmla="*/ 694025 w 821499"/>
                <a:gd name="connsiteY24" fmla="*/ 399277 h 45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499" h="453241">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w="14089" cap="flat">
              <a:noFill/>
              <a:prstDash val="solid"/>
              <a:miter/>
            </a:ln>
          </p:spPr>
          <p:txBody>
            <a:bodyPr rtlCol="0" anchor="ctr"/>
            <a:lstStyle/>
            <a:p>
              <a:endParaRPr lang="en-GB"/>
            </a:p>
          </p:txBody>
        </p:sp>
      </p:grpSp>
      <p:sp>
        <p:nvSpPr>
          <p:cNvPr id="12" name="Rectangle: Rounded Corners 11">
            <a:extLst>
              <a:ext uri="{FF2B5EF4-FFF2-40B4-BE49-F238E27FC236}">
                <a16:creationId xmlns:a16="http://schemas.microsoft.com/office/drawing/2014/main" id="{179EDF68-E599-4AA9-8A9B-260B73E59840}"/>
              </a:ext>
            </a:extLst>
          </p:cNvPr>
          <p:cNvSpPr/>
          <p:nvPr/>
        </p:nvSpPr>
        <p:spPr>
          <a:xfrm>
            <a:off x="9159305" y="1942226"/>
            <a:ext cx="689612" cy="291787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Rounded Corners 12">
            <a:extLst>
              <a:ext uri="{FF2B5EF4-FFF2-40B4-BE49-F238E27FC236}">
                <a16:creationId xmlns:a16="http://schemas.microsoft.com/office/drawing/2014/main" id="{B516C32F-C3AF-E2B6-252E-2393E62A955B}"/>
              </a:ext>
            </a:extLst>
          </p:cNvPr>
          <p:cNvSpPr/>
          <p:nvPr/>
        </p:nvSpPr>
        <p:spPr>
          <a:xfrm flipV="1">
            <a:off x="8081747" y="2569321"/>
            <a:ext cx="689612" cy="229486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4" name="Group 13">
            <a:extLst>
              <a:ext uri="{FF2B5EF4-FFF2-40B4-BE49-F238E27FC236}">
                <a16:creationId xmlns:a16="http://schemas.microsoft.com/office/drawing/2014/main" id="{22A68AE8-019E-E26F-E308-2755EF21D6AF}"/>
              </a:ext>
            </a:extLst>
          </p:cNvPr>
          <p:cNvGrpSpPr/>
          <p:nvPr/>
        </p:nvGrpSpPr>
        <p:grpSpPr>
          <a:xfrm>
            <a:off x="6862370" y="1947008"/>
            <a:ext cx="3092401" cy="2913090"/>
            <a:chOff x="4531194" y="2319337"/>
            <a:chExt cx="3092401" cy="2913090"/>
          </a:xfrm>
        </p:grpSpPr>
        <p:sp>
          <p:nvSpPr>
            <p:cNvPr id="15" name="Freeform: Shape 14">
              <a:extLst>
                <a:ext uri="{FF2B5EF4-FFF2-40B4-BE49-F238E27FC236}">
                  <a16:creationId xmlns:a16="http://schemas.microsoft.com/office/drawing/2014/main" id="{83C9BAD2-46BE-D41A-237B-120A7BA78C33}"/>
                </a:ext>
              </a:extLst>
            </p:cNvPr>
            <p:cNvSpPr/>
            <p:nvPr/>
          </p:nvSpPr>
          <p:spPr>
            <a:xfrm>
              <a:off x="4685428" y="4116801"/>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47C46926-9400-5101-371F-704BA2C25833}"/>
                </a:ext>
              </a:extLst>
            </p:cNvPr>
            <p:cNvSpPr/>
            <p:nvPr/>
          </p:nvSpPr>
          <p:spPr>
            <a:xfrm>
              <a:off x="4662506" y="2319337"/>
              <a:ext cx="689612" cy="1123984"/>
            </a:xfrm>
            <a:custGeom>
              <a:avLst/>
              <a:gdLst>
                <a:gd name="connsiteX0" fmla="*/ 689613 w 689612"/>
                <a:gd name="connsiteY0" fmla="*/ 1123985 h 1123984"/>
                <a:gd name="connsiteX1" fmla="*/ 689613 w 689612"/>
                <a:gd name="connsiteY1" fmla="*/ 344806 h 1123984"/>
                <a:gd name="connsiteX2" fmla="*/ 344806 w 689612"/>
                <a:gd name="connsiteY2" fmla="*/ 0 h 1123984"/>
                <a:gd name="connsiteX3" fmla="*/ 0 w 689612"/>
                <a:gd name="connsiteY3" fmla="*/ 344806 h 1123984"/>
                <a:gd name="connsiteX4" fmla="*/ 0 w 689612"/>
                <a:gd name="connsiteY4" fmla="*/ 1099243 h 1123984"/>
                <a:gd name="connsiteX5" fmla="*/ 332268 w 689612"/>
                <a:gd name="connsiteY5" fmla="*/ 969637 h 1123984"/>
                <a:gd name="connsiteX6" fmla="*/ 689613 w 689612"/>
                <a:gd name="connsiteY6" fmla="*/ 1123985 h 112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23984">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w="4170"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78AA1847-B4FA-F060-3E74-2B706BE0F475}"/>
                </a:ext>
              </a:extLst>
            </p:cNvPr>
            <p:cNvSpPr/>
            <p:nvPr/>
          </p:nvSpPr>
          <p:spPr>
            <a:xfrm>
              <a:off x="6829496" y="2319337"/>
              <a:ext cx="689612" cy="555284"/>
            </a:xfrm>
            <a:custGeom>
              <a:avLst/>
              <a:gdLst>
                <a:gd name="connsiteX0" fmla="*/ 689613 w 689612"/>
                <a:gd name="connsiteY0" fmla="*/ 555284 h 555284"/>
                <a:gd name="connsiteX1" fmla="*/ 689613 w 689612"/>
                <a:gd name="connsiteY1" fmla="*/ 344806 h 555284"/>
                <a:gd name="connsiteX2" fmla="*/ 344806 w 689612"/>
                <a:gd name="connsiteY2" fmla="*/ 0 h 555284"/>
                <a:gd name="connsiteX3" fmla="*/ 0 w 689612"/>
                <a:gd name="connsiteY3" fmla="*/ 344806 h 555284"/>
                <a:gd name="connsiteX4" fmla="*/ 0 w 689612"/>
                <a:gd name="connsiteY4" fmla="*/ 555284 h 555284"/>
                <a:gd name="connsiteX5" fmla="*/ 344806 w 689612"/>
                <a:gd name="connsiteY5" fmla="*/ 413768 h 555284"/>
                <a:gd name="connsiteX6" fmla="*/ 689613 w 689612"/>
                <a:gd name="connsiteY6" fmla="*/ 555284 h 55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555284">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w="4170"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1AB99EDB-A958-8DAA-B65E-F6AD21065B48}"/>
                </a:ext>
              </a:extLst>
            </p:cNvPr>
            <p:cNvSpPr/>
            <p:nvPr/>
          </p:nvSpPr>
          <p:spPr>
            <a:xfrm>
              <a:off x="6829496" y="3573763"/>
              <a:ext cx="689612" cy="1658664"/>
            </a:xfrm>
            <a:custGeom>
              <a:avLst/>
              <a:gdLst>
                <a:gd name="connsiteX0" fmla="*/ 0 w 689612"/>
                <a:gd name="connsiteY0" fmla="*/ 0 h 1658664"/>
                <a:gd name="connsiteX1" fmla="*/ 0 w 689612"/>
                <a:gd name="connsiteY1" fmla="*/ 1313858 h 1658664"/>
                <a:gd name="connsiteX2" fmla="*/ 344806 w 689612"/>
                <a:gd name="connsiteY2" fmla="*/ 1658665 h 1658664"/>
                <a:gd name="connsiteX3" fmla="*/ 689613 w 689612"/>
                <a:gd name="connsiteY3" fmla="*/ 1313858 h 1658664"/>
                <a:gd name="connsiteX4" fmla="*/ 689613 w 689612"/>
                <a:gd name="connsiteY4" fmla="*/ 0 h 1658664"/>
                <a:gd name="connsiteX5" fmla="*/ 344806 w 689612"/>
                <a:gd name="connsiteY5" fmla="*/ 141517 h 1658664"/>
                <a:gd name="connsiteX6" fmla="*/ 0 w 689612"/>
                <a:gd name="connsiteY6" fmla="*/ 0 h 165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658664">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w="4170"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60104876-0A41-01BE-FECD-30ECBF45499D}"/>
                </a:ext>
              </a:extLst>
            </p:cNvPr>
            <p:cNvSpPr/>
            <p:nvPr/>
          </p:nvSpPr>
          <p:spPr>
            <a:xfrm>
              <a:off x="6725009" y="2774899"/>
              <a:ext cx="898586" cy="898586"/>
            </a:xfrm>
            <a:custGeom>
              <a:avLst/>
              <a:gdLst>
                <a:gd name="connsiteX0" fmla="*/ 778761 w 898586"/>
                <a:gd name="connsiteY0" fmla="*/ 143899 h 898586"/>
                <a:gd name="connsiteX1" fmla="*/ 449293 w 898586"/>
                <a:gd name="connsiteY1" fmla="*/ 0 h 898586"/>
                <a:gd name="connsiteX2" fmla="*/ 119825 w 898586"/>
                <a:gd name="connsiteY2" fmla="*/ 143899 h 898586"/>
                <a:gd name="connsiteX3" fmla="*/ 0 w 898586"/>
                <a:gd name="connsiteY3" fmla="*/ 449293 h 898586"/>
                <a:gd name="connsiteX4" fmla="*/ 119825 w 898586"/>
                <a:gd name="connsiteY4" fmla="*/ 754687 h 898586"/>
                <a:gd name="connsiteX5" fmla="*/ 449293 w 898586"/>
                <a:gd name="connsiteY5" fmla="*/ 898586 h 898586"/>
                <a:gd name="connsiteX6" fmla="*/ 778761 w 898586"/>
                <a:gd name="connsiteY6" fmla="*/ 754687 h 898586"/>
                <a:gd name="connsiteX7" fmla="*/ 898586 w 898586"/>
                <a:gd name="connsiteY7" fmla="*/ 449293 h 898586"/>
                <a:gd name="connsiteX8" fmla="*/ 778761 w 898586"/>
                <a:gd name="connsiteY8" fmla="*/ 143899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586" h="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w="4170"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03F6C892-4988-10B2-19FB-8D4FA027013F}"/>
                </a:ext>
              </a:extLst>
            </p:cNvPr>
            <p:cNvSpPr/>
            <p:nvPr/>
          </p:nvSpPr>
          <p:spPr>
            <a:xfrm>
              <a:off x="5655065" y="3765433"/>
              <a:ext cx="898586" cy="898586"/>
            </a:xfrm>
            <a:custGeom>
              <a:avLst/>
              <a:gdLst>
                <a:gd name="connsiteX0" fmla="*/ 898586 w 898586"/>
                <a:gd name="connsiteY0" fmla="*/ 449293 h 898586"/>
                <a:gd name="connsiteX1" fmla="*/ 778761 w 898586"/>
                <a:gd name="connsiteY1" fmla="*/ 143899 h 898586"/>
                <a:gd name="connsiteX2" fmla="*/ 449293 w 898586"/>
                <a:gd name="connsiteY2" fmla="*/ 0 h 898586"/>
                <a:gd name="connsiteX3" fmla="*/ 119825 w 898586"/>
                <a:gd name="connsiteY3" fmla="*/ 143899 h 898586"/>
                <a:gd name="connsiteX4" fmla="*/ 0 w 898586"/>
                <a:gd name="connsiteY4" fmla="*/ 449293 h 898586"/>
                <a:gd name="connsiteX5" fmla="*/ 119825 w 898586"/>
                <a:gd name="connsiteY5" fmla="*/ 754687 h 898586"/>
                <a:gd name="connsiteX6" fmla="*/ 449293 w 898586"/>
                <a:gd name="connsiteY6" fmla="*/ 898586 h 898586"/>
                <a:gd name="connsiteX7" fmla="*/ 778761 w 898586"/>
                <a:gd name="connsiteY7" fmla="*/ 754687 h 898586"/>
                <a:gd name="connsiteX8" fmla="*/ 898586 w 898586"/>
                <a:gd name="connsiteY8" fmla="*/ 449293 h 898586"/>
                <a:gd name="connsiteX9" fmla="*/ 450129 w 898586"/>
                <a:gd name="connsiteY9" fmla="*/ 681170 h 898586"/>
                <a:gd name="connsiteX10" fmla="*/ 218252 w 898586"/>
                <a:gd name="connsiteY10" fmla="*/ 449293 h 898586"/>
                <a:gd name="connsiteX11" fmla="*/ 450129 w 898586"/>
                <a:gd name="connsiteY11" fmla="*/ 217416 h 898586"/>
                <a:gd name="connsiteX12" fmla="*/ 682006 w 898586"/>
                <a:gd name="connsiteY12" fmla="*/ 449293 h 898586"/>
                <a:gd name="connsiteX13" fmla="*/ 450129 w 898586"/>
                <a:gd name="connsiteY13" fmla="*/ 681170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8586" h="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w="4170"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7B8C6BEA-16DD-9882-BBB7-43DC8B4EA6E8}"/>
                </a:ext>
              </a:extLst>
            </p:cNvPr>
            <p:cNvSpPr/>
            <p:nvPr/>
          </p:nvSpPr>
          <p:spPr>
            <a:xfrm>
              <a:off x="5759552" y="4564297"/>
              <a:ext cx="689612" cy="668130"/>
            </a:xfrm>
            <a:custGeom>
              <a:avLst/>
              <a:gdLst>
                <a:gd name="connsiteX0" fmla="*/ 0 w 689612"/>
                <a:gd name="connsiteY0" fmla="*/ 0 h 668130"/>
                <a:gd name="connsiteX1" fmla="*/ 0 w 689612"/>
                <a:gd name="connsiteY1" fmla="*/ 323324 h 668130"/>
                <a:gd name="connsiteX2" fmla="*/ 344806 w 689612"/>
                <a:gd name="connsiteY2" fmla="*/ 668130 h 668130"/>
                <a:gd name="connsiteX3" fmla="*/ 689613 w 689612"/>
                <a:gd name="connsiteY3" fmla="*/ 323324 h 668130"/>
                <a:gd name="connsiteX4" fmla="*/ 689613 w 689612"/>
                <a:gd name="connsiteY4" fmla="*/ 0 h 668130"/>
                <a:gd name="connsiteX5" fmla="*/ 344806 w 689612"/>
                <a:gd name="connsiteY5" fmla="*/ 141517 h 668130"/>
                <a:gd name="connsiteX6" fmla="*/ 0 w 689612"/>
                <a:gd name="connsiteY6" fmla="*/ 0 h 66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668130">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w="4170"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B8DA98DC-A321-E474-4B2D-A8B64E1A2693}"/>
                </a:ext>
              </a:extLst>
            </p:cNvPr>
            <p:cNvSpPr/>
            <p:nvPr/>
          </p:nvSpPr>
          <p:spPr>
            <a:xfrm>
              <a:off x="5759552" y="2319337"/>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w="4170"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6B38A7B0-3A7D-1B6F-FF32-2D1F5EA5E4CA}"/>
                </a:ext>
              </a:extLst>
            </p:cNvPr>
            <p:cNvSpPr/>
            <p:nvPr/>
          </p:nvSpPr>
          <p:spPr>
            <a:xfrm rot="20803200">
              <a:off x="5873227" y="3982886"/>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nvGrpSpPr>
            <p:cNvPr id="24" name="Group 23">
              <a:extLst>
                <a:ext uri="{FF2B5EF4-FFF2-40B4-BE49-F238E27FC236}">
                  <a16:creationId xmlns:a16="http://schemas.microsoft.com/office/drawing/2014/main" id="{F4E730F6-1AC6-B200-DBC6-52F4B25C16BD}"/>
                </a:ext>
              </a:extLst>
            </p:cNvPr>
            <p:cNvGrpSpPr/>
            <p:nvPr/>
          </p:nvGrpSpPr>
          <p:grpSpPr>
            <a:xfrm>
              <a:off x="4531194" y="3289250"/>
              <a:ext cx="978408" cy="978363"/>
              <a:chOff x="4531194" y="3289250"/>
              <a:chExt cx="978408" cy="978363"/>
            </a:xfrm>
          </p:grpSpPr>
          <p:sp>
            <p:nvSpPr>
              <p:cNvPr id="25" name="Freeform: Shape 24">
                <a:extLst>
                  <a:ext uri="{FF2B5EF4-FFF2-40B4-BE49-F238E27FC236}">
                    <a16:creationId xmlns:a16="http://schemas.microsoft.com/office/drawing/2014/main" id="{85CD0212-726C-AD98-DB3E-607E8CD54810}"/>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8243F077-1B1C-ED7D-352E-33EA66CDAA50}"/>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8913E66D-DFAE-45BE-715E-484C6C6FD895}"/>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
        <p:nvSpPr>
          <p:cNvPr id="28" name="Rectangle: Rounded Corners 27">
            <a:extLst>
              <a:ext uri="{FF2B5EF4-FFF2-40B4-BE49-F238E27FC236}">
                <a16:creationId xmlns:a16="http://schemas.microsoft.com/office/drawing/2014/main" id="{2F5294E1-1ED4-794C-3275-1247503D402D}"/>
              </a:ext>
            </a:extLst>
          </p:cNvPr>
          <p:cNvSpPr/>
          <p:nvPr/>
        </p:nvSpPr>
        <p:spPr>
          <a:xfrm>
            <a:off x="6996674" y="1951705"/>
            <a:ext cx="689612" cy="29178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Freeform: Shape 28">
            <a:extLst>
              <a:ext uri="{FF2B5EF4-FFF2-40B4-BE49-F238E27FC236}">
                <a16:creationId xmlns:a16="http://schemas.microsoft.com/office/drawing/2014/main" id="{168419D2-A0BB-DBD8-32A6-B6C0387FB053}"/>
              </a:ext>
            </a:extLst>
          </p:cNvPr>
          <p:cNvSpPr/>
          <p:nvPr/>
        </p:nvSpPr>
        <p:spPr>
          <a:xfrm flipV="1">
            <a:off x="6987108" y="4265504"/>
            <a:ext cx="689612" cy="604072"/>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0" name="Freeform: Shape 29">
            <a:extLst>
              <a:ext uri="{FF2B5EF4-FFF2-40B4-BE49-F238E27FC236}">
                <a16:creationId xmlns:a16="http://schemas.microsoft.com/office/drawing/2014/main" id="{713349C5-1F57-C604-7ACB-4962CC2840DE}"/>
              </a:ext>
            </a:extLst>
          </p:cNvPr>
          <p:cNvSpPr/>
          <p:nvPr/>
        </p:nvSpPr>
        <p:spPr>
          <a:xfrm>
            <a:off x="8081747" y="1963416"/>
            <a:ext cx="689612" cy="1545818"/>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EF2AA898-E415-CAF3-5659-BA08A9DDA5DF}"/>
              </a:ext>
            </a:extLst>
          </p:cNvPr>
          <p:cNvSpPr/>
          <p:nvPr/>
        </p:nvSpPr>
        <p:spPr>
          <a:xfrm>
            <a:off x="6997591" y="3745805"/>
            <a:ext cx="689612" cy="1115626"/>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32" name="Group 31">
            <a:extLst>
              <a:ext uri="{FF2B5EF4-FFF2-40B4-BE49-F238E27FC236}">
                <a16:creationId xmlns:a16="http://schemas.microsoft.com/office/drawing/2014/main" id="{42C79E6B-D6A9-9259-8088-3FD1EF1332DB}"/>
              </a:ext>
            </a:extLst>
          </p:cNvPr>
          <p:cNvGrpSpPr/>
          <p:nvPr/>
        </p:nvGrpSpPr>
        <p:grpSpPr>
          <a:xfrm>
            <a:off x="7940556" y="3349179"/>
            <a:ext cx="978408" cy="978363"/>
            <a:chOff x="8796505" y="3722587"/>
            <a:chExt cx="978408" cy="978363"/>
          </a:xfrm>
        </p:grpSpPr>
        <p:grpSp>
          <p:nvGrpSpPr>
            <p:cNvPr id="33" name="Group 32">
              <a:extLst>
                <a:ext uri="{FF2B5EF4-FFF2-40B4-BE49-F238E27FC236}">
                  <a16:creationId xmlns:a16="http://schemas.microsoft.com/office/drawing/2014/main" id="{3150EA6A-F13F-5349-FC5A-F0F3C76BADC7}"/>
                </a:ext>
              </a:extLst>
            </p:cNvPr>
            <p:cNvGrpSpPr/>
            <p:nvPr/>
          </p:nvGrpSpPr>
          <p:grpSpPr>
            <a:xfrm>
              <a:off x="8796505" y="3722587"/>
              <a:ext cx="978408" cy="978363"/>
              <a:chOff x="4531194" y="3289250"/>
              <a:chExt cx="978408" cy="978363"/>
            </a:xfrm>
          </p:grpSpPr>
          <p:sp>
            <p:nvSpPr>
              <p:cNvPr id="35" name="Freeform: Shape 34">
                <a:extLst>
                  <a:ext uri="{FF2B5EF4-FFF2-40B4-BE49-F238E27FC236}">
                    <a16:creationId xmlns:a16="http://schemas.microsoft.com/office/drawing/2014/main" id="{E90C91DC-F7E5-B554-001A-8A74486080FE}"/>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5E07AE5B-9183-A0CB-9A10-8550875D0C8F}"/>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37" name="Freeform: Shape 36">
                <a:extLst>
                  <a:ext uri="{FF2B5EF4-FFF2-40B4-BE49-F238E27FC236}">
                    <a16:creationId xmlns:a16="http://schemas.microsoft.com/office/drawing/2014/main" id="{F76652A7-90A1-1108-C8CA-4C2774F62EEB}"/>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34" name="Freeform: Shape 33">
              <a:extLst>
                <a:ext uri="{FF2B5EF4-FFF2-40B4-BE49-F238E27FC236}">
                  <a16:creationId xmlns:a16="http://schemas.microsoft.com/office/drawing/2014/main" id="{5C5DB9B3-32CD-EA0E-4EBA-512E30923D23}"/>
                </a:ext>
              </a:extLst>
            </p:cNvPr>
            <p:cNvSpPr/>
            <p:nvPr/>
          </p:nvSpPr>
          <p:spPr>
            <a:xfrm rot="20803200">
              <a:off x="9053832" y="3979891"/>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38" name="Group 37">
            <a:extLst>
              <a:ext uri="{FF2B5EF4-FFF2-40B4-BE49-F238E27FC236}">
                <a16:creationId xmlns:a16="http://schemas.microsoft.com/office/drawing/2014/main" id="{83B88EDC-6413-7CA7-97FB-A6A00E227413}"/>
              </a:ext>
            </a:extLst>
          </p:cNvPr>
          <p:cNvGrpSpPr/>
          <p:nvPr/>
        </p:nvGrpSpPr>
        <p:grpSpPr>
          <a:xfrm>
            <a:off x="6838920" y="2919932"/>
            <a:ext cx="978408" cy="978363"/>
            <a:chOff x="4531194" y="3289250"/>
            <a:chExt cx="978408" cy="978363"/>
          </a:xfrm>
        </p:grpSpPr>
        <p:sp>
          <p:nvSpPr>
            <p:cNvPr id="39" name="Freeform: Shape 38">
              <a:extLst>
                <a:ext uri="{FF2B5EF4-FFF2-40B4-BE49-F238E27FC236}">
                  <a16:creationId xmlns:a16="http://schemas.microsoft.com/office/drawing/2014/main" id="{AE3DADD2-04CA-295E-8871-3323F93CFE98}"/>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05EEC6B5-85EF-F3DA-3E5C-F5CA26E2A8A4}"/>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F65A033B-9BB5-97E0-3DBB-7DEB90A2927F}"/>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42" name="Freeform: Shape 41">
            <a:extLst>
              <a:ext uri="{FF2B5EF4-FFF2-40B4-BE49-F238E27FC236}">
                <a16:creationId xmlns:a16="http://schemas.microsoft.com/office/drawing/2014/main" id="{852580F9-29AA-E8C1-DD31-2B024743184F}"/>
              </a:ext>
            </a:extLst>
          </p:cNvPr>
          <p:cNvSpPr/>
          <p:nvPr/>
        </p:nvSpPr>
        <p:spPr>
          <a:xfrm>
            <a:off x="9159305" y="1934308"/>
            <a:ext cx="689612" cy="1040255"/>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43" name="Group 42">
            <a:extLst>
              <a:ext uri="{FF2B5EF4-FFF2-40B4-BE49-F238E27FC236}">
                <a16:creationId xmlns:a16="http://schemas.microsoft.com/office/drawing/2014/main" id="{1BCA3529-6B8F-9479-64AF-25C413396E10}"/>
              </a:ext>
            </a:extLst>
          </p:cNvPr>
          <p:cNvGrpSpPr/>
          <p:nvPr/>
        </p:nvGrpSpPr>
        <p:grpSpPr>
          <a:xfrm>
            <a:off x="9014907" y="2361719"/>
            <a:ext cx="978408" cy="978363"/>
            <a:chOff x="4531194" y="3289250"/>
            <a:chExt cx="978408" cy="978363"/>
          </a:xfrm>
        </p:grpSpPr>
        <p:sp>
          <p:nvSpPr>
            <p:cNvPr id="44" name="Freeform: Shape 43">
              <a:extLst>
                <a:ext uri="{FF2B5EF4-FFF2-40B4-BE49-F238E27FC236}">
                  <a16:creationId xmlns:a16="http://schemas.microsoft.com/office/drawing/2014/main" id="{5D1F887D-26FF-DDE4-9B48-0226105B5DE5}"/>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D4EB4FF7-523F-38EE-84A0-742F75A4D933}"/>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C6D5F6E7-04F2-0CA7-48AF-299B7D7DA2E4}"/>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1902625213"/>
      </p:ext>
    </p:extLst>
  </p:cSld>
  <p:clrMapOvr>
    <a:masterClrMapping/>
  </p:clrMapOvr>
  <mc:AlternateContent xmlns:mc="http://schemas.openxmlformats.org/markup-compatibility/2006" xmlns:p159="http://schemas.microsoft.com/office/powerpoint/2015/09/main">
    <mc:Choice Requires="p159">
      <p:transition spd="slow" advTm="9528">
        <p159:morph option="byObject"/>
      </p:transition>
    </mc:Choice>
    <mc:Fallback xmlns="">
      <p:transition spd="slow" advTm="95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4"/>
                                        </p:tgtEl>
                                        <p:attrNameLst>
                                          <p:attrName>style.visibility</p:attrName>
                                        </p:attrNameLst>
                                      </p:cBhvr>
                                      <p:to>
                                        <p:strVal val="hidden"/>
                                      </p:to>
                                    </p:set>
                                  </p:childTnLst>
                                </p:cTn>
                              </p:par>
                            </p:childTnLst>
                          </p:cTn>
                        </p:par>
                        <p:par>
                          <p:cTn id="30" fill="hold">
                            <p:stCondLst>
                              <p:cond delay="500"/>
                            </p:stCondLst>
                            <p:childTnLst>
                              <p:par>
                                <p:cTn id="31" presetID="42" presetClass="path" presetSubtype="0" autoRev="1" fill="hold" nodeType="afterEffect">
                                  <p:stCondLst>
                                    <p:cond delay="0"/>
                                  </p:stCondLst>
                                  <p:childTnLst>
                                    <p:animMotion origin="layout" path="M -1.66667E-6 -7.40741E-7 L -1.66667E-6 0.08958 " pathEditMode="relative" rAng="0" ptsTypes="AA">
                                      <p:cBhvr>
                                        <p:cTn id="32" dur="1250" fill="hold"/>
                                        <p:tgtEl>
                                          <p:spTgt spid="38"/>
                                        </p:tgtEl>
                                        <p:attrNameLst>
                                          <p:attrName>ppt_x</p:attrName>
                                          <p:attrName>ppt_y</p:attrName>
                                        </p:attrNameLst>
                                      </p:cBhvr>
                                      <p:rCtr x="0" y="4468"/>
                                    </p:animMotion>
                                  </p:childTnLst>
                                </p:cTn>
                              </p:par>
                              <p:par>
                                <p:cTn id="33" presetID="64" presetClass="path" presetSubtype="0" accel="50000" decel="50000" autoRev="1" fill="hold" nodeType="withEffect">
                                  <p:stCondLst>
                                    <p:cond delay="1250"/>
                                  </p:stCondLst>
                                  <p:childTnLst>
                                    <p:animMotion origin="layout" path="M 3.75E-6 -2.22222E-6 L 3.75E-6 -0.09606 " pathEditMode="relative" rAng="0" ptsTypes="AA">
                                      <p:cBhvr>
                                        <p:cTn id="34" dur="1250" fill="hold"/>
                                        <p:tgtEl>
                                          <p:spTgt spid="32"/>
                                        </p:tgtEl>
                                        <p:attrNameLst>
                                          <p:attrName>ppt_x</p:attrName>
                                          <p:attrName>ppt_y</p:attrName>
                                        </p:attrNameLst>
                                      </p:cBhvr>
                                      <p:rCtr x="0" y="-4815"/>
                                    </p:animMotion>
                                  </p:childTnLst>
                                </p:cTn>
                              </p:par>
                              <p:par>
                                <p:cTn id="35" presetID="42" presetClass="path" presetSubtype="0" accel="50000" decel="50000" autoRev="1" fill="hold" nodeType="withEffect">
                                  <p:stCondLst>
                                    <p:cond delay="750"/>
                                  </p:stCondLst>
                                  <p:childTnLst>
                                    <p:animMotion origin="layout" path="M 2.70833E-6 -7.40741E-7 L 2.70833E-6 0.06551 " pathEditMode="relative" rAng="0" ptsTypes="AA">
                                      <p:cBhvr>
                                        <p:cTn id="36" dur="1250" fill="hold"/>
                                        <p:tgtEl>
                                          <p:spTgt spid="43"/>
                                        </p:tgtEl>
                                        <p:attrNameLst>
                                          <p:attrName>ppt_x</p:attrName>
                                          <p:attrName>ppt_y</p:attrName>
                                        </p:attrNameLst>
                                      </p:cBhvr>
                                      <p:rCtr x="0" y="3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8" grpId="0" animBg="1"/>
      <p:bldP spid="29" grpId="0" animBg="1"/>
      <p:bldP spid="30" grpId="0" animBg="1"/>
      <p:bldP spid="31"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42E53CC-4070-975A-7D25-7504DA8A8C9D}"/>
              </a:ext>
            </a:extLst>
          </p:cNvPr>
          <p:cNvSpPr/>
          <p:nvPr/>
        </p:nvSpPr>
        <p:spPr>
          <a:xfrm>
            <a:off x="4540260" y="-171"/>
            <a:ext cx="3114648" cy="6856782"/>
          </a:xfrm>
          <a:custGeom>
            <a:avLst/>
            <a:gdLst>
              <a:gd name="connsiteX0" fmla="*/ 53821 w 3114648"/>
              <a:gd name="connsiteY0" fmla="*/ 1611661 h 6856782"/>
              <a:gd name="connsiteX1" fmla="*/ 483561 w 3114648"/>
              <a:gd name="connsiteY1" fmla="*/ 594277 h 6856782"/>
              <a:gd name="connsiteX2" fmla="*/ 494791 w 3114648"/>
              <a:gd name="connsiteY2" fmla="*/ 574389 h 6856782"/>
              <a:gd name="connsiteX3" fmla="*/ 827404 w 3114648"/>
              <a:gd name="connsiteY3" fmla="*/ 113789 h 6856782"/>
              <a:gd name="connsiteX4" fmla="*/ 869152 w 3114648"/>
              <a:gd name="connsiteY4" fmla="*/ 80184 h 6856782"/>
              <a:gd name="connsiteX5" fmla="*/ 1034087 w 3114648"/>
              <a:gd name="connsiteY5" fmla="*/ 8432 h 6856782"/>
              <a:gd name="connsiteX6" fmla="*/ 1074549 w 3114648"/>
              <a:gd name="connsiteY6" fmla="*/ -140 h 6856782"/>
              <a:gd name="connsiteX7" fmla="*/ 1185478 w 3114648"/>
              <a:gd name="connsiteY7" fmla="*/ -140 h 6856782"/>
              <a:gd name="connsiteX8" fmla="*/ 1252172 w 3114648"/>
              <a:gd name="connsiteY8" fmla="*/ 24892 h 6856782"/>
              <a:gd name="connsiteX9" fmla="*/ 1523320 w 3114648"/>
              <a:gd name="connsiteY9" fmla="*/ 261750 h 6856782"/>
              <a:gd name="connsiteX10" fmla="*/ 1545437 w 3114648"/>
              <a:gd name="connsiteY10" fmla="*/ 289182 h 6856782"/>
              <a:gd name="connsiteX11" fmla="*/ 1768322 w 3114648"/>
              <a:gd name="connsiteY11" fmla="*/ 694061 h 6856782"/>
              <a:gd name="connsiteX12" fmla="*/ 1780666 w 3114648"/>
              <a:gd name="connsiteY12" fmla="*/ 750211 h 6856782"/>
              <a:gd name="connsiteX13" fmla="*/ 1748091 w 3114648"/>
              <a:gd name="connsiteY13" fmla="*/ 1205497 h 6856782"/>
              <a:gd name="connsiteX14" fmla="*/ 1756663 w 3114648"/>
              <a:gd name="connsiteY14" fmla="*/ 1254445 h 6856782"/>
              <a:gd name="connsiteX15" fmla="*/ 2465695 w 3114648"/>
              <a:gd name="connsiteY15" fmla="*/ 2825270 h 6856782"/>
              <a:gd name="connsiteX16" fmla="*/ 2470324 w 3114648"/>
              <a:gd name="connsiteY16" fmla="*/ 2837529 h 6856782"/>
              <a:gd name="connsiteX17" fmla="*/ 3109919 w 3114648"/>
              <a:gd name="connsiteY17" fmla="*/ 4946879 h 6856782"/>
              <a:gd name="connsiteX18" fmla="*/ 3114290 w 3114648"/>
              <a:gd name="connsiteY18" fmla="*/ 4976282 h 6856782"/>
              <a:gd name="connsiteX19" fmla="*/ 3114290 w 3114648"/>
              <a:gd name="connsiteY19" fmla="*/ 5374303 h 6856782"/>
              <a:gd name="connsiteX20" fmla="*/ 3105718 w 3114648"/>
              <a:gd name="connsiteY20" fmla="*/ 5414594 h 6856782"/>
              <a:gd name="connsiteX21" fmla="*/ 2990246 w 3114648"/>
              <a:gd name="connsiteY21" fmla="*/ 5681370 h 6856782"/>
              <a:gd name="connsiteX22" fmla="*/ 2981674 w 3114648"/>
              <a:gd name="connsiteY22" fmla="*/ 5697487 h 6856782"/>
              <a:gd name="connsiteX23" fmla="*/ 2344651 w 3114648"/>
              <a:gd name="connsiteY23" fmla="*/ 6649034 h 6856782"/>
              <a:gd name="connsiteX24" fmla="*/ 2332049 w 3114648"/>
              <a:gd name="connsiteY24" fmla="*/ 6664293 h 6856782"/>
              <a:gd name="connsiteX25" fmla="*/ 2169944 w 3114648"/>
              <a:gd name="connsiteY25" fmla="*/ 6826914 h 6856782"/>
              <a:gd name="connsiteX26" fmla="*/ 2094591 w 3114648"/>
              <a:gd name="connsiteY26" fmla="*/ 6856574 h 6856782"/>
              <a:gd name="connsiteX27" fmla="*/ 1604844 w 3114648"/>
              <a:gd name="connsiteY27" fmla="*/ 6839429 h 6856782"/>
              <a:gd name="connsiteX28" fmla="*/ 1554952 w 3114648"/>
              <a:gd name="connsiteY28" fmla="*/ 6824256 h 6856782"/>
              <a:gd name="connsiteX29" fmla="*/ 1212738 w 3114648"/>
              <a:gd name="connsiteY29" fmla="*/ 6611572 h 6856782"/>
              <a:gd name="connsiteX30" fmla="*/ 1189164 w 3114648"/>
              <a:gd name="connsiteY30" fmla="*/ 6591256 h 6856782"/>
              <a:gd name="connsiteX31" fmla="*/ 942876 w 3114648"/>
              <a:gd name="connsiteY31" fmla="*/ 6302534 h 6856782"/>
              <a:gd name="connsiteX32" fmla="*/ 929331 w 3114648"/>
              <a:gd name="connsiteY32" fmla="*/ 6282131 h 6856782"/>
              <a:gd name="connsiteX33" fmla="*/ 683900 w 3114648"/>
              <a:gd name="connsiteY33" fmla="*/ 5791184 h 6856782"/>
              <a:gd name="connsiteX34" fmla="*/ 676957 w 3114648"/>
              <a:gd name="connsiteY34" fmla="*/ 5773010 h 6856782"/>
              <a:gd name="connsiteX35" fmla="*/ 454843 w 3114648"/>
              <a:gd name="connsiteY35" fmla="*/ 4973625 h 6856782"/>
              <a:gd name="connsiteX36" fmla="*/ 451243 w 3114648"/>
              <a:gd name="connsiteY36" fmla="*/ 4949279 h 6856782"/>
              <a:gd name="connsiteX37" fmla="*/ 430840 w 3114648"/>
              <a:gd name="connsiteY37" fmla="*/ 4194899 h 6856782"/>
              <a:gd name="connsiteX38" fmla="*/ 412495 w 3114648"/>
              <a:gd name="connsiteY38" fmla="*/ 4139349 h 6856782"/>
              <a:gd name="connsiteX39" fmla="*/ 52450 w 3114648"/>
              <a:gd name="connsiteY39" fmla="*/ 3626456 h 6856782"/>
              <a:gd name="connsiteX40" fmla="*/ 36848 w 3114648"/>
              <a:gd name="connsiteY40" fmla="*/ 3592166 h 6856782"/>
              <a:gd name="connsiteX41" fmla="*/ 2558 w 3114648"/>
              <a:gd name="connsiteY41" fmla="*/ 3451063 h 6856782"/>
              <a:gd name="connsiteX42" fmla="*/ 1358 w 3114648"/>
              <a:gd name="connsiteY42" fmla="*/ 3408201 h 6856782"/>
              <a:gd name="connsiteX43" fmla="*/ 130631 w 3114648"/>
              <a:gd name="connsiteY43" fmla="*/ 2719057 h 6856782"/>
              <a:gd name="connsiteX44" fmla="*/ 132431 w 3114648"/>
              <a:gd name="connsiteY44" fmla="*/ 2699083 h 6856782"/>
              <a:gd name="connsiteX45" fmla="*/ 123859 w 3114648"/>
              <a:gd name="connsiteY45" fmla="*/ 2017484 h 6856782"/>
              <a:gd name="connsiteX46" fmla="*/ 121459 w 3114648"/>
              <a:gd name="connsiteY46" fmla="*/ 1996567 h 6856782"/>
              <a:gd name="connsiteX47" fmla="*/ 48249 w 3114648"/>
              <a:gd name="connsiteY47" fmla="*/ 1673383 h 6856782"/>
              <a:gd name="connsiteX48" fmla="*/ 53821 w 3114648"/>
              <a:gd name="connsiteY48" fmla="*/ 1611661 h 68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114648" h="6856782">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w="8554" cap="flat">
            <a:noFill/>
            <a:prstDash val="solid"/>
            <a:miter/>
          </a:ln>
        </p:spPr>
        <p:txBody>
          <a:bodyPr rtlCol="0" anchor="ctr"/>
          <a:lstStyle/>
          <a:p>
            <a:endParaRPr lang="es-ES"/>
          </a:p>
        </p:txBody>
      </p:sp>
      <p:grpSp>
        <p:nvGrpSpPr>
          <p:cNvPr id="4" name="Group 3">
            <a:extLst>
              <a:ext uri="{FF2B5EF4-FFF2-40B4-BE49-F238E27FC236}">
                <a16:creationId xmlns:a16="http://schemas.microsoft.com/office/drawing/2014/main" id="{593C4CC8-5627-B7AA-082F-384E67FDF76E}"/>
              </a:ext>
            </a:extLst>
          </p:cNvPr>
          <p:cNvGrpSpPr/>
          <p:nvPr/>
        </p:nvGrpSpPr>
        <p:grpSpPr>
          <a:xfrm>
            <a:off x="5684704" y="2121708"/>
            <a:ext cx="222216" cy="319523"/>
            <a:chOff x="9144748" y="2549498"/>
            <a:chExt cx="222216" cy="319523"/>
          </a:xfrm>
        </p:grpSpPr>
        <p:sp>
          <p:nvSpPr>
            <p:cNvPr id="5" name="Freeform: Shape 4">
              <a:extLst>
                <a:ext uri="{FF2B5EF4-FFF2-40B4-BE49-F238E27FC236}">
                  <a16:creationId xmlns:a16="http://schemas.microsoft.com/office/drawing/2014/main" id="{9905A1AC-DD2F-D52C-016F-0C9E8F79723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1E15B9BD-E36F-2DAE-C24B-F15135E31A4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7" name="Group 6">
            <a:extLst>
              <a:ext uri="{FF2B5EF4-FFF2-40B4-BE49-F238E27FC236}">
                <a16:creationId xmlns:a16="http://schemas.microsoft.com/office/drawing/2014/main" id="{BCB57864-01D0-F4E7-A3DE-0F3FF0FFF97D}"/>
              </a:ext>
            </a:extLst>
          </p:cNvPr>
          <p:cNvGrpSpPr/>
          <p:nvPr/>
        </p:nvGrpSpPr>
        <p:grpSpPr>
          <a:xfrm>
            <a:off x="6096000" y="2657931"/>
            <a:ext cx="222216" cy="319523"/>
            <a:chOff x="9144748" y="2549498"/>
            <a:chExt cx="222216" cy="319523"/>
          </a:xfrm>
        </p:grpSpPr>
        <p:sp>
          <p:nvSpPr>
            <p:cNvPr id="8" name="Freeform: Shape 7">
              <a:extLst>
                <a:ext uri="{FF2B5EF4-FFF2-40B4-BE49-F238E27FC236}">
                  <a16:creationId xmlns:a16="http://schemas.microsoft.com/office/drawing/2014/main" id="{4DBA6022-F322-1ABB-DE8A-042A791D9411}"/>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9" name="Freeform: Shape 8">
              <a:extLst>
                <a:ext uri="{FF2B5EF4-FFF2-40B4-BE49-F238E27FC236}">
                  <a16:creationId xmlns:a16="http://schemas.microsoft.com/office/drawing/2014/main" id="{E6F43051-8267-9D47-222D-C271C57D170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0" name="Group 9">
            <a:extLst>
              <a:ext uri="{FF2B5EF4-FFF2-40B4-BE49-F238E27FC236}">
                <a16:creationId xmlns:a16="http://schemas.microsoft.com/office/drawing/2014/main" id="{753EB098-2696-2BF3-EE69-42D267E7D4B6}"/>
              </a:ext>
            </a:extLst>
          </p:cNvPr>
          <p:cNvGrpSpPr/>
          <p:nvPr/>
        </p:nvGrpSpPr>
        <p:grpSpPr>
          <a:xfrm>
            <a:off x="5108770" y="2817692"/>
            <a:ext cx="222216" cy="319523"/>
            <a:chOff x="9144748" y="2549498"/>
            <a:chExt cx="222216" cy="319523"/>
          </a:xfrm>
        </p:grpSpPr>
        <p:sp>
          <p:nvSpPr>
            <p:cNvPr id="11" name="Freeform: Shape 10">
              <a:extLst>
                <a:ext uri="{FF2B5EF4-FFF2-40B4-BE49-F238E27FC236}">
                  <a16:creationId xmlns:a16="http://schemas.microsoft.com/office/drawing/2014/main" id="{63E6E53A-2B6C-6F72-8054-60B9FCBC8282}"/>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31422809-8DA2-EFAE-FEAB-5412EDB4FBD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3" name="Group 12">
            <a:extLst>
              <a:ext uri="{FF2B5EF4-FFF2-40B4-BE49-F238E27FC236}">
                <a16:creationId xmlns:a16="http://schemas.microsoft.com/office/drawing/2014/main" id="{82A624AF-C1CE-F206-AB40-6246746C730D}"/>
              </a:ext>
            </a:extLst>
          </p:cNvPr>
          <p:cNvGrpSpPr/>
          <p:nvPr/>
        </p:nvGrpSpPr>
        <p:grpSpPr>
          <a:xfrm>
            <a:off x="5520066" y="3353915"/>
            <a:ext cx="222216" cy="319523"/>
            <a:chOff x="9144748" y="2549498"/>
            <a:chExt cx="222216" cy="319523"/>
          </a:xfrm>
        </p:grpSpPr>
        <p:sp>
          <p:nvSpPr>
            <p:cNvPr id="14" name="Freeform: Shape 13">
              <a:extLst>
                <a:ext uri="{FF2B5EF4-FFF2-40B4-BE49-F238E27FC236}">
                  <a16:creationId xmlns:a16="http://schemas.microsoft.com/office/drawing/2014/main" id="{20A2E779-915C-6913-20A4-47EAC662DA89}"/>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0C3C816B-68BB-C565-86EE-E23EBB023AA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6" name="Group 15">
            <a:extLst>
              <a:ext uri="{FF2B5EF4-FFF2-40B4-BE49-F238E27FC236}">
                <a16:creationId xmlns:a16="http://schemas.microsoft.com/office/drawing/2014/main" id="{65F44051-D9CD-F423-09EB-1F686A6BA373}"/>
              </a:ext>
            </a:extLst>
          </p:cNvPr>
          <p:cNvGrpSpPr/>
          <p:nvPr/>
        </p:nvGrpSpPr>
        <p:grpSpPr>
          <a:xfrm>
            <a:off x="6427461" y="3981405"/>
            <a:ext cx="222216" cy="319523"/>
            <a:chOff x="9144748" y="2549498"/>
            <a:chExt cx="222216" cy="319523"/>
          </a:xfrm>
        </p:grpSpPr>
        <p:sp>
          <p:nvSpPr>
            <p:cNvPr id="17" name="Freeform: Shape 16">
              <a:extLst>
                <a:ext uri="{FF2B5EF4-FFF2-40B4-BE49-F238E27FC236}">
                  <a16:creationId xmlns:a16="http://schemas.microsoft.com/office/drawing/2014/main" id="{19D9DA13-8493-D9C7-ACFF-64909E19289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48F01B5D-AC12-2E9E-8F0C-0A6926E3E0F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9" name="Group 18">
            <a:extLst>
              <a:ext uri="{FF2B5EF4-FFF2-40B4-BE49-F238E27FC236}">
                <a16:creationId xmlns:a16="http://schemas.microsoft.com/office/drawing/2014/main" id="{5C9F6D51-359A-5003-D23B-2C2232282A03}"/>
              </a:ext>
            </a:extLst>
          </p:cNvPr>
          <p:cNvGrpSpPr/>
          <p:nvPr/>
        </p:nvGrpSpPr>
        <p:grpSpPr>
          <a:xfrm>
            <a:off x="6838757" y="4517628"/>
            <a:ext cx="222216" cy="319523"/>
            <a:chOff x="9144748" y="2549498"/>
            <a:chExt cx="222216" cy="319523"/>
          </a:xfrm>
        </p:grpSpPr>
        <p:sp>
          <p:nvSpPr>
            <p:cNvPr id="20" name="Freeform: Shape 19">
              <a:extLst>
                <a:ext uri="{FF2B5EF4-FFF2-40B4-BE49-F238E27FC236}">
                  <a16:creationId xmlns:a16="http://schemas.microsoft.com/office/drawing/2014/main" id="{40D0B3C7-59F2-C836-FA39-95F96E88856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AD2E735B-DA1A-8845-5599-88401FC241A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22" name="Group 21">
            <a:extLst>
              <a:ext uri="{FF2B5EF4-FFF2-40B4-BE49-F238E27FC236}">
                <a16:creationId xmlns:a16="http://schemas.microsoft.com/office/drawing/2014/main" id="{408B2357-C154-15EF-8277-DBEECEA9D947}"/>
              </a:ext>
            </a:extLst>
          </p:cNvPr>
          <p:cNvGrpSpPr/>
          <p:nvPr/>
        </p:nvGrpSpPr>
        <p:grpSpPr>
          <a:xfrm>
            <a:off x="5851527" y="4677389"/>
            <a:ext cx="222216" cy="319523"/>
            <a:chOff x="9144748" y="2549498"/>
            <a:chExt cx="222216" cy="319523"/>
          </a:xfrm>
        </p:grpSpPr>
        <p:sp>
          <p:nvSpPr>
            <p:cNvPr id="23" name="Freeform: Shape 22">
              <a:extLst>
                <a:ext uri="{FF2B5EF4-FFF2-40B4-BE49-F238E27FC236}">
                  <a16:creationId xmlns:a16="http://schemas.microsoft.com/office/drawing/2014/main" id="{1A580E66-6806-838B-16D2-846C3FAB0888}"/>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97E5BD5B-B658-D48D-BD0B-F333A1F774A0}"/>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25" name="Group 24">
            <a:extLst>
              <a:ext uri="{FF2B5EF4-FFF2-40B4-BE49-F238E27FC236}">
                <a16:creationId xmlns:a16="http://schemas.microsoft.com/office/drawing/2014/main" id="{918D2DE9-4C28-817D-7596-EDA4C511B967}"/>
              </a:ext>
            </a:extLst>
          </p:cNvPr>
          <p:cNvGrpSpPr/>
          <p:nvPr/>
        </p:nvGrpSpPr>
        <p:grpSpPr>
          <a:xfrm>
            <a:off x="6262823" y="5213612"/>
            <a:ext cx="222216" cy="319523"/>
            <a:chOff x="9144748" y="2549498"/>
            <a:chExt cx="222216" cy="319523"/>
          </a:xfrm>
        </p:grpSpPr>
        <p:sp>
          <p:nvSpPr>
            <p:cNvPr id="26" name="Freeform: Shape 25">
              <a:extLst>
                <a:ext uri="{FF2B5EF4-FFF2-40B4-BE49-F238E27FC236}">
                  <a16:creationId xmlns:a16="http://schemas.microsoft.com/office/drawing/2014/main" id="{0B26965C-C61B-3D4D-0BF6-6E5F2C86E66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BE1DC3DA-3BBB-E0BC-AD16-2D9A226426E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28" name="Group 27">
            <a:extLst>
              <a:ext uri="{FF2B5EF4-FFF2-40B4-BE49-F238E27FC236}">
                <a16:creationId xmlns:a16="http://schemas.microsoft.com/office/drawing/2014/main" id="{4ACDE514-621C-6E9D-50FB-C691A81E68DE}"/>
              </a:ext>
            </a:extLst>
          </p:cNvPr>
          <p:cNvGrpSpPr/>
          <p:nvPr/>
        </p:nvGrpSpPr>
        <p:grpSpPr>
          <a:xfrm>
            <a:off x="5456946" y="490331"/>
            <a:ext cx="222216" cy="319523"/>
            <a:chOff x="9144748" y="2549498"/>
            <a:chExt cx="222216" cy="319523"/>
          </a:xfrm>
        </p:grpSpPr>
        <p:sp>
          <p:nvSpPr>
            <p:cNvPr id="29" name="Freeform: Shape 28">
              <a:extLst>
                <a:ext uri="{FF2B5EF4-FFF2-40B4-BE49-F238E27FC236}">
                  <a16:creationId xmlns:a16="http://schemas.microsoft.com/office/drawing/2014/main" id="{D35F63D2-8520-0E14-4633-625AE79A135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79E09B31-9FD8-16A1-F9E4-319A5AB4FCA8}"/>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31" name="Group 30">
            <a:extLst>
              <a:ext uri="{FF2B5EF4-FFF2-40B4-BE49-F238E27FC236}">
                <a16:creationId xmlns:a16="http://schemas.microsoft.com/office/drawing/2014/main" id="{A3795CAB-B242-79FE-7ADD-56B71F0E62E8}"/>
              </a:ext>
            </a:extLst>
          </p:cNvPr>
          <p:cNvGrpSpPr/>
          <p:nvPr/>
        </p:nvGrpSpPr>
        <p:grpSpPr>
          <a:xfrm>
            <a:off x="5868242" y="1026554"/>
            <a:ext cx="222216" cy="319523"/>
            <a:chOff x="9144748" y="2549498"/>
            <a:chExt cx="222216" cy="319523"/>
          </a:xfrm>
        </p:grpSpPr>
        <p:sp>
          <p:nvSpPr>
            <p:cNvPr id="32" name="Freeform: Shape 31">
              <a:extLst>
                <a:ext uri="{FF2B5EF4-FFF2-40B4-BE49-F238E27FC236}">
                  <a16:creationId xmlns:a16="http://schemas.microsoft.com/office/drawing/2014/main" id="{D0DA00E2-B6DE-A077-59A2-389748DEFDF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A4AC15EB-6402-F9D4-D80A-8193AA17C3E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34" name="Group 33">
            <a:extLst>
              <a:ext uri="{FF2B5EF4-FFF2-40B4-BE49-F238E27FC236}">
                <a16:creationId xmlns:a16="http://schemas.microsoft.com/office/drawing/2014/main" id="{D50C0654-FFFD-6010-82AD-A1E1952DB017}"/>
              </a:ext>
            </a:extLst>
          </p:cNvPr>
          <p:cNvGrpSpPr/>
          <p:nvPr/>
        </p:nvGrpSpPr>
        <p:grpSpPr>
          <a:xfrm>
            <a:off x="4881012" y="1186315"/>
            <a:ext cx="222216" cy="319523"/>
            <a:chOff x="9144748" y="2549498"/>
            <a:chExt cx="222216" cy="319523"/>
          </a:xfrm>
        </p:grpSpPr>
        <p:sp>
          <p:nvSpPr>
            <p:cNvPr id="35" name="Freeform: Shape 34">
              <a:extLst>
                <a:ext uri="{FF2B5EF4-FFF2-40B4-BE49-F238E27FC236}">
                  <a16:creationId xmlns:a16="http://schemas.microsoft.com/office/drawing/2014/main" id="{9A26FA73-0743-6013-CA0D-07DB23639CD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5BE64FDA-00BC-4498-4807-2D894B483AD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37" name="Group 36">
            <a:extLst>
              <a:ext uri="{FF2B5EF4-FFF2-40B4-BE49-F238E27FC236}">
                <a16:creationId xmlns:a16="http://schemas.microsoft.com/office/drawing/2014/main" id="{4415057E-0E09-FD4C-34E1-92057C68BC69}"/>
              </a:ext>
            </a:extLst>
          </p:cNvPr>
          <p:cNvGrpSpPr/>
          <p:nvPr/>
        </p:nvGrpSpPr>
        <p:grpSpPr>
          <a:xfrm>
            <a:off x="5292308" y="1722538"/>
            <a:ext cx="222216" cy="319523"/>
            <a:chOff x="9144748" y="2549498"/>
            <a:chExt cx="222216" cy="319523"/>
          </a:xfrm>
        </p:grpSpPr>
        <p:sp>
          <p:nvSpPr>
            <p:cNvPr id="38" name="Freeform: Shape 37">
              <a:extLst>
                <a:ext uri="{FF2B5EF4-FFF2-40B4-BE49-F238E27FC236}">
                  <a16:creationId xmlns:a16="http://schemas.microsoft.com/office/drawing/2014/main" id="{CEBD0556-2E13-9D95-CA51-4B31C6FFF0CB}"/>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15716657-49D1-803D-C059-155B80127E3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40" name="Group 39">
            <a:extLst>
              <a:ext uri="{FF2B5EF4-FFF2-40B4-BE49-F238E27FC236}">
                <a16:creationId xmlns:a16="http://schemas.microsoft.com/office/drawing/2014/main" id="{F28BB079-C8BE-E4DE-9785-13BC9F8921EE}"/>
              </a:ext>
            </a:extLst>
          </p:cNvPr>
          <p:cNvGrpSpPr/>
          <p:nvPr/>
        </p:nvGrpSpPr>
        <p:grpSpPr>
          <a:xfrm>
            <a:off x="6199703" y="2350028"/>
            <a:ext cx="222216" cy="319523"/>
            <a:chOff x="9144748" y="2549498"/>
            <a:chExt cx="222216" cy="319523"/>
          </a:xfrm>
        </p:grpSpPr>
        <p:sp>
          <p:nvSpPr>
            <p:cNvPr id="41" name="Freeform: Shape 40">
              <a:extLst>
                <a:ext uri="{FF2B5EF4-FFF2-40B4-BE49-F238E27FC236}">
                  <a16:creationId xmlns:a16="http://schemas.microsoft.com/office/drawing/2014/main" id="{712BBED6-FA50-CC24-DCC1-36BF5650069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05AD188-E2DB-0EB1-975B-4021ED8C0AC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43" name="Group 42">
            <a:extLst>
              <a:ext uri="{FF2B5EF4-FFF2-40B4-BE49-F238E27FC236}">
                <a16:creationId xmlns:a16="http://schemas.microsoft.com/office/drawing/2014/main" id="{C3C44179-B4BC-2311-8718-A42F7B88038F}"/>
              </a:ext>
            </a:extLst>
          </p:cNvPr>
          <p:cNvGrpSpPr/>
          <p:nvPr/>
        </p:nvGrpSpPr>
        <p:grpSpPr>
          <a:xfrm>
            <a:off x="6589561" y="2929920"/>
            <a:ext cx="222216" cy="319523"/>
            <a:chOff x="9144748" y="2549498"/>
            <a:chExt cx="222216" cy="319523"/>
          </a:xfrm>
        </p:grpSpPr>
        <p:sp>
          <p:nvSpPr>
            <p:cNvPr id="44" name="Freeform: Shape 43">
              <a:extLst>
                <a:ext uri="{FF2B5EF4-FFF2-40B4-BE49-F238E27FC236}">
                  <a16:creationId xmlns:a16="http://schemas.microsoft.com/office/drawing/2014/main" id="{163F3303-BE55-0317-00B3-EFD9E0C3F97F}"/>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3E0F59C2-7B73-08C5-D0FF-819A5445E786}"/>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46" name="Group 45">
            <a:extLst>
              <a:ext uri="{FF2B5EF4-FFF2-40B4-BE49-F238E27FC236}">
                <a16:creationId xmlns:a16="http://schemas.microsoft.com/office/drawing/2014/main" id="{3BF613B6-7E57-9900-70A5-38FCE273785C}"/>
              </a:ext>
            </a:extLst>
          </p:cNvPr>
          <p:cNvGrpSpPr/>
          <p:nvPr/>
        </p:nvGrpSpPr>
        <p:grpSpPr>
          <a:xfrm>
            <a:off x="5623769" y="3046012"/>
            <a:ext cx="222216" cy="319523"/>
            <a:chOff x="9144748" y="2549498"/>
            <a:chExt cx="222216" cy="319523"/>
          </a:xfrm>
        </p:grpSpPr>
        <p:sp>
          <p:nvSpPr>
            <p:cNvPr id="47" name="Freeform: Shape 46">
              <a:extLst>
                <a:ext uri="{FF2B5EF4-FFF2-40B4-BE49-F238E27FC236}">
                  <a16:creationId xmlns:a16="http://schemas.microsoft.com/office/drawing/2014/main" id="{597CE495-7C93-A31F-B074-E3F2738579E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91A28FCB-B7D0-AD15-8308-5B3A0FF36A99}"/>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49" name="Group 48">
            <a:extLst>
              <a:ext uri="{FF2B5EF4-FFF2-40B4-BE49-F238E27FC236}">
                <a16:creationId xmlns:a16="http://schemas.microsoft.com/office/drawing/2014/main" id="{9532DDAD-ADAB-F051-9ACD-F41E70252CE6}"/>
              </a:ext>
            </a:extLst>
          </p:cNvPr>
          <p:cNvGrpSpPr/>
          <p:nvPr/>
        </p:nvGrpSpPr>
        <p:grpSpPr>
          <a:xfrm>
            <a:off x="6035065" y="3582235"/>
            <a:ext cx="222216" cy="319523"/>
            <a:chOff x="9144748" y="2549498"/>
            <a:chExt cx="222216" cy="319523"/>
          </a:xfrm>
        </p:grpSpPr>
        <p:sp>
          <p:nvSpPr>
            <p:cNvPr id="50" name="Freeform: Shape 49">
              <a:extLst>
                <a:ext uri="{FF2B5EF4-FFF2-40B4-BE49-F238E27FC236}">
                  <a16:creationId xmlns:a16="http://schemas.microsoft.com/office/drawing/2014/main" id="{22FB903D-CDB2-155B-D527-D4E5A30C6B8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51" name="Freeform: Shape 50">
              <a:extLst>
                <a:ext uri="{FF2B5EF4-FFF2-40B4-BE49-F238E27FC236}">
                  <a16:creationId xmlns:a16="http://schemas.microsoft.com/office/drawing/2014/main" id="{ADF57D6B-BDEC-5CCF-11E6-6F80C6D13230}"/>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52" name="Group 51">
            <a:extLst>
              <a:ext uri="{FF2B5EF4-FFF2-40B4-BE49-F238E27FC236}">
                <a16:creationId xmlns:a16="http://schemas.microsoft.com/office/drawing/2014/main" id="{65E2D18A-16CF-647E-631F-8DB8911134BB}"/>
              </a:ext>
            </a:extLst>
          </p:cNvPr>
          <p:cNvGrpSpPr/>
          <p:nvPr/>
        </p:nvGrpSpPr>
        <p:grpSpPr>
          <a:xfrm>
            <a:off x="6358799" y="5428937"/>
            <a:ext cx="222216" cy="319523"/>
            <a:chOff x="9144748" y="2549498"/>
            <a:chExt cx="222216" cy="319523"/>
          </a:xfrm>
        </p:grpSpPr>
        <p:sp>
          <p:nvSpPr>
            <p:cNvPr id="53" name="Freeform: Shape 52">
              <a:extLst>
                <a:ext uri="{FF2B5EF4-FFF2-40B4-BE49-F238E27FC236}">
                  <a16:creationId xmlns:a16="http://schemas.microsoft.com/office/drawing/2014/main" id="{CAC5D4B1-8BCB-F65C-4DD1-B9581B18524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54" name="Freeform: Shape 53">
              <a:extLst>
                <a:ext uri="{FF2B5EF4-FFF2-40B4-BE49-F238E27FC236}">
                  <a16:creationId xmlns:a16="http://schemas.microsoft.com/office/drawing/2014/main" id="{D47801F9-A847-EF8D-44E9-9CCD5C9F0A42}"/>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55" name="Group 54">
            <a:extLst>
              <a:ext uri="{FF2B5EF4-FFF2-40B4-BE49-F238E27FC236}">
                <a16:creationId xmlns:a16="http://schemas.microsoft.com/office/drawing/2014/main" id="{2836CDAE-174E-C683-F8BF-9486D400EBD7}"/>
              </a:ext>
            </a:extLst>
          </p:cNvPr>
          <p:cNvGrpSpPr/>
          <p:nvPr/>
        </p:nvGrpSpPr>
        <p:grpSpPr>
          <a:xfrm>
            <a:off x="5782865" y="6124921"/>
            <a:ext cx="222216" cy="319523"/>
            <a:chOff x="9144748" y="2549498"/>
            <a:chExt cx="222216" cy="319523"/>
          </a:xfrm>
        </p:grpSpPr>
        <p:sp>
          <p:nvSpPr>
            <p:cNvPr id="56" name="Freeform: Shape 55">
              <a:extLst>
                <a:ext uri="{FF2B5EF4-FFF2-40B4-BE49-F238E27FC236}">
                  <a16:creationId xmlns:a16="http://schemas.microsoft.com/office/drawing/2014/main" id="{6C248973-DCFB-B3EA-8165-3FFCF2E33808}"/>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C2EFAD42-26CA-A796-721D-C31C4BD14C1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58" name="Group 57">
            <a:extLst>
              <a:ext uri="{FF2B5EF4-FFF2-40B4-BE49-F238E27FC236}">
                <a16:creationId xmlns:a16="http://schemas.microsoft.com/office/drawing/2014/main" id="{10731747-5602-2718-B19F-4FC89840EBBB}"/>
              </a:ext>
            </a:extLst>
          </p:cNvPr>
          <p:cNvGrpSpPr/>
          <p:nvPr/>
        </p:nvGrpSpPr>
        <p:grpSpPr>
          <a:xfrm>
            <a:off x="5966403" y="5029767"/>
            <a:ext cx="222216" cy="319523"/>
            <a:chOff x="9144748" y="2549498"/>
            <a:chExt cx="222216" cy="319523"/>
          </a:xfrm>
        </p:grpSpPr>
        <p:sp>
          <p:nvSpPr>
            <p:cNvPr id="59" name="Freeform: Shape 58">
              <a:extLst>
                <a:ext uri="{FF2B5EF4-FFF2-40B4-BE49-F238E27FC236}">
                  <a16:creationId xmlns:a16="http://schemas.microsoft.com/office/drawing/2014/main" id="{0D1670A1-00B6-8C5E-7802-AE67503876B8}"/>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EA887970-0AD3-589E-C807-A41C2B70BCE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61" name="Group 60">
            <a:extLst>
              <a:ext uri="{FF2B5EF4-FFF2-40B4-BE49-F238E27FC236}">
                <a16:creationId xmlns:a16="http://schemas.microsoft.com/office/drawing/2014/main" id="{8C8798D1-AB5B-FA78-79BD-83CA2C0D1EAE}"/>
              </a:ext>
            </a:extLst>
          </p:cNvPr>
          <p:cNvGrpSpPr/>
          <p:nvPr/>
        </p:nvGrpSpPr>
        <p:grpSpPr>
          <a:xfrm>
            <a:off x="6873798" y="5657257"/>
            <a:ext cx="222216" cy="319523"/>
            <a:chOff x="9144748" y="2549498"/>
            <a:chExt cx="222216" cy="319523"/>
          </a:xfrm>
        </p:grpSpPr>
        <p:sp>
          <p:nvSpPr>
            <p:cNvPr id="62" name="Freeform: Shape 61">
              <a:extLst>
                <a:ext uri="{FF2B5EF4-FFF2-40B4-BE49-F238E27FC236}">
                  <a16:creationId xmlns:a16="http://schemas.microsoft.com/office/drawing/2014/main" id="{AB731DF9-97D6-31E4-A578-61FE1C588EBA}"/>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10BDF478-6B7B-E9C7-C654-A682C2093475}"/>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64" name="Group 63">
            <a:extLst>
              <a:ext uri="{FF2B5EF4-FFF2-40B4-BE49-F238E27FC236}">
                <a16:creationId xmlns:a16="http://schemas.microsoft.com/office/drawing/2014/main" id="{A7BF3DC5-AEF4-944B-968A-5489A5690CAC}"/>
              </a:ext>
            </a:extLst>
          </p:cNvPr>
          <p:cNvGrpSpPr/>
          <p:nvPr/>
        </p:nvGrpSpPr>
        <p:grpSpPr>
          <a:xfrm>
            <a:off x="6297864" y="6353241"/>
            <a:ext cx="222216" cy="319523"/>
            <a:chOff x="9144748" y="2549498"/>
            <a:chExt cx="222216" cy="319523"/>
          </a:xfrm>
        </p:grpSpPr>
        <p:sp>
          <p:nvSpPr>
            <p:cNvPr id="65" name="Freeform: Shape 64">
              <a:extLst>
                <a:ext uri="{FF2B5EF4-FFF2-40B4-BE49-F238E27FC236}">
                  <a16:creationId xmlns:a16="http://schemas.microsoft.com/office/drawing/2014/main" id="{E595CB32-F3D8-BFB2-3977-B1A30045F6E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66" name="Freeform: Shape 65">
              <a:extLst>
                <a:ext uri="{FF2B5EF4-FFF2-40B4-BE49-F238E27FC236}">
                  <a16:creationId xmlns:a16="http://schemas.microsoft.com/office/drawing/2014/main" id="{0DF2B2A5-8C4D-2BC2-9356-612D39A146E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67" name="Group 66">
            <a:extLst>
              <a:ext uri="{FF2B5EF4-FFF2-40B4-BE49-F238E27FC236}">
                <a16:creationId xmlns:a16="http://schemas.microsoft.com/office/drawing/2014/main" id="{1C59818B-C5F0-BC8A-2E55-21B910AE6674}"/>
              </a:ext>
            </a:extLst>
          </p:cNvPr>
          <p:cNvGrpSpPr/>
          <p:nvPr/>
        </p:nvGrpSpPr>
        <p:grpSpPr>
          <a:xfrm>
            <a:off x="5060782" y="3400772"/>
            <a:ext cx="222216" cy="319523"/>
            <a:chOff x="9144748" y="2549498"/>
            <a:chExt cx="222216" cy="319523"/>
          </a:xfrm>
        </p:grpSpPr>
        <p:sp>
          <p:nvSpPr>
            <p:cNvPr id="68" name="Freeform: Shape 67">
              <a:extLst>
                <a:ext uri="{FF2B5EF4-FFF2-40B4-BE49-F238E27FC236}">
                  <a16:creationId xmlns:a16="http://schemas.microsoft.com/office/drawing/2014/main" id="{74B382CC-67AB-26F4-B446-73EF18713B8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69" name="Freeform: Shape 68">
              <a:extLst>
                <a:ext uri="{FF2B5EF4-FFF2-40B4-BE49-F238E27FC236}">
                  <a16:creationId xmlns:a16="http://schemas.microsoft.com/office/drawing/2014/main" id="{F8CC764A-F0A4-BC44-D185-15FAF915546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70" name="Group 69">
            <a:extLst>
              <a:ext uri="{FF2B5EF4-FFF2-40B4-BE49-F238E27FC236}">
                <a16:creationId xmlns:a16="http://schemas.microsoft.com/office/drawing/2014/main" id="{C2AA204F-86A8-5FE3-7030-9B18C3DF5F17}"/>
              </a:ext>
            </a:extLst>
          </p:cNvPr>
          <p:cNvGrpSpPr/>
          <p:nvPr/>
        </p:nvGrpSpPr>
        <p:grpSpPr>
          <a:xfrm>
            <a:off x="5156758" y="3616097"/>
            <a:ext cx="222216" cy="319523"/>
            <a:chOff x="9144748" y="2549498"/>
            <a:chExt cx="222216" cy="319523"/>
          </a:xfrm>
        </p:grpSpPr>
        <p:sp>
          <p:nvSpPr>
            <p:cNvPr id="71" name="Freeform: Shape 70">
              <a:extLst>
                <a:ext uri="{FF2B5EF4-FFF2-40B4-BE49-F238E27FC236}">
                  <a16:creationId xmlns:a16="http://schemas.microsoft.com/office/drawing/2014/main" id="{97BEAD40-4090-9E02-49D9-DA3EF10A626C}"/>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72" name="Freeform: Shape 71">
              <a:extLst>
                <a:ext uri="{FF2B5EF4-FFF2-40B4-BE49-F238E27FC236}">
                  <a16:creationId xmlns:a16="http://schemas.microsoft.com/office/drawing/2014/main" id="{7B97FDF2-F591-6BD9-7495-EAD15C8EFF3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73" name="Group 72">
            <a:extLst>
              <a:ext uri="{FF2B5EF4-FFF2-40B4-BE49-F238E27FC236}">
                <a16:creationId xmlns:a16="http://schemas.microsoft.com/office/drawing/2014/main" id="{C5C199C5-EB8A-97AE-83DA-05DE8FB037DB}"/>
              </a:ext>
            </a:extLst>
          </p:cNvPr>
          <p:cNvGrpSpPr/>
          <p:nvPr/>
        </p:nvGrpSpPr>
        <p:grpSpPr>
          <a:xfrm>
            <a:off x="5568054" y="4152320"/>
            <a:ext cx="222216" cy="319523"/>
            <a:chOff x="9144748" y="2549498"/>
            <a:chExt cx="222216" cy="319523"/>
          </a:xfrm>
        </p:grpSpPr>
        <p:sp>
          <p:nvSpPr>
            <p:cNvPr id="74" name="Freeform: Shape 73">
              <a:extLst>
                <a:ext uri="{FF2B5EF4-FFF2-40B4-BE49-F238E27FC236}">
                  <a16:creationId xmlns:a16="http://schemas.microsoft.com/office/drawing/2014/main" id="{3782D9D1-B35D-8183-3087-C0179D1894F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75" name="Freeform: Shape 74">
              <a:extLst>
                <a:ext uri="{FF2B5EF4-FFF2-40B4-BE49-F238E27FC236}">
                  <a16:creationId xmlns:a16="http://schemas.microsoft.com/office/drawing/2014/main" id="{5362BB08-E9B5-B679-F3D0-5E85BD70F8F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76" name="Group 75">
            <a:extLst>
              <a:ext uri="{FF2B5EF4-FFF2-40B4-BE49-F238E27FC236}">
                <a16:creationId xmlns:a16="http://schemas.microsoft.com/office/drawing/2014/main" id="{5EAA4736-0718-2413-47E1-A10BF6FB65D6}"/>
              </a:ext>
            </a:extLst>
          </p:cNvPr>
          <p:cNvGrpSpPr/>
          <p:nvPr/>
        </p:nvGrpSpPr>
        <p:grpSpPr>
          <a:xfrm>
            <a:off x="5671757" y="3844417"/>
            <a:ext cx="222216" cy="319523"/>
            <a:chOff x="9144748" y="2549498"/>
            <a:chExt cx="222216" cy="319523"/>
          </a:xfrm>
        </p:grpSpPr>
        <p:sp>
          <p:nvSpPr>
            <p:cNvPr id="77" name="Freeform: Shape 76">
              <a:extLst>
                <a:ext uri="{FF2B5EF4-FFF2-40B4-BE49-F238E27FC236}">
                  <a16:creationId xmlns:a16="http://schemas.microsoft.com/office/drawing/2014/main" id="{9E35321C-FE98-901E-5A8D-B4C0EFD0669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78" name="Freeform: Shape 77">
              <a:extLst>
                <a:ext uri="{FF2B5EF4-FFF2-40B4-BE49-F238E27FC236}">
                  <a16:creationId xmlns:a16="http://schemas.microsoft.com/office/drawing/2014/main" id="{EB8211BF-9AC6-37CC-EA90-5AF3A255EE6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79" name="Group 78">
            <a:extLst>
              <a:ext uri="{FF2B5EF4-FFF2-40B4-BE49-F238E27FC236}">
                <a16:creationId xmlns:a16="http://schemas.microsoft.com/office/drawing/2014/main" id="{6BD0681B-F172-4576-FDBC-EC4E87CF2197}"/>
              </a:ext>
            </a:extLst>
          </p:cNvPr>
          <p:cNvGrpSpPr/>
          <p:nvPr/>
        </p:nvGrpSpPr>
        <p:grpSpPr>
          <a:xfrm>
            <a:off x="5095823" y="4540401"/>
            <a:ext cx="222216" cy="319523"/>
            <a:chOff x="9144748" y="2549498"/>
            <a:chExt cx="222216" cy="319523"/>
          </a:xfrm>
        </p:grpSpPr>
        <p:sp>
          <p:nvSpPr>
            <p:cNvPr id="80" name="Freeform: Shape 79">
              <a:extLst>
                <a:ext uri="{FF2B5EF4-FFF2-40B4-BE49-F238E27FC236}">
                  <a16:creationId xmlns:a16="http://schemas.microsoft.com/office/drawing/2014/main" id="{1B690CBB-7A39-3FB5-E866-FBC8971F00E0}"/>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9E05BA41-99CA-14E7-650C-776842A64CF0}"/>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82" name="Group 81">
            <a:extLst>
              <a:ext uri="{FF2B5EF4-FFF2-40B4-BE49-F238E27FC236}">
                <a16:creationId xmlns:a16="http://schemas.microsoft.com/office/drawing/2014/main" id="{1F394430-13DF-6C49-DE5A-1238EB9F4195}"/>
              </a:ext>
            </a:extLst>
          </p:cNvPr>
          <p:cNvGrpSpPr/>
          <p:nvPr/>
        </p:nvGrpSpPr>
        <p:grpSpPr>
          <a:xfrm>
            <a:off x="6408321" y="3512241"/>
            <a:ext cx="222216" cy="319523"/>
            <a:chOff x="9144748" y="2549498"/>
            <a:chExt cx="222216" cy="319523"/>
          </a:xfrm>
        </p:grpSpPr>
        <p:sp>
          <p:nvSpPr>
            <p:cNvPr id="83" name="Freeform: Shape 82">
              <a:extLst>
                <a:ext uri="{FF2B5EF4-FFF2-40B4-BE49-F238E27FC236}">
                  <a16:creationId xmlns:a16="http://schemas.microsoft.com/office/drawing/2014/main" id="{485F8A19-B025-1435-46A9-B2419501F090}"/>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84" name="Freeform: Shape 83">
              <a:extLst>
                <a:ext uri="{FF2B5EF4-FFF2-40B4-BE49-F238E27FC236}">
                  <a16:creationId xmlns:a16="http://schemas.microsoft.com/office/drawing/2014/main" id="{92DBB26B-CAA7-887F-7BED-DFCE73117F9C}"/>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85" name="Group 84">
            <a:extLst>
              <a:ext uri="{FF2B5EF4-FFF2-40B4-BE49-F238E27FC236}">
                <a16:creationId xmlns:a16="http://schemas.microsoft.com/office/drawing/2014/main" id="{4E672E12-BCBC-74D1-C582-B6FDCB6ACCF8}"/>
              </a:ext>
            </a:extLst>
          </p:cNvPr>
          <p:cNvGrpSpPr/>
          <p:nvPr/>
        </p:nvGrpSpPr>
        <p:grpSpPr>
          <a:xfrm>
            <a:off x="5421091" y="3672002"/>
            <a:ext cx="222216" cy="319523"/>
            <a:chOff x="9144748" y="2549498"/>
            <a:chExt cx="222216" cy="319523"/>
          </a:xfrm>
        </p:grpSpPr>
        <p:sp>
          <p:nvSpPr>
            <p:cNvPr id="86" name="Freeform: Shape 85">
              <a:extLst>
                <a:ext uri="{FF2B5EF4-FFF2-40B4-BE49-F238E27FC236}">
                  <a16:creationId xmlns:a16="http://schemas.microsoft.com/office/drawing/2014/main" id="{B4877CB8-9F63-38FA-8D3C-933656315D1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87" name="Freeform: Shape 86">
              <a:extLst>
                <a:ext uri="{FF2B5EF4-FFF2-40B4-BE49-F238E27FC236}">
                  <a16:creationId xmlns:a16="http://schemas.microsoft.com/office/drawing/2014/main" id="{F98A170C-C99C-A488-4358-E45CEB93F140}"/>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88" name="Group 87">
            <a:extLst>
              <a:ext uri="{FF2B5EF4-FFF2-40B4-BE49-F238E27FC236}">
                <a16:creationId xmlns:a16="http://schemas.microsoft.com/office/drawing/2014/main" id="{A2A2CA68-BCE0-3C55-D037-E1F5D7EA45B3}"/>
              </a:ext>
            </a:extLst>
          </p:cNvPr>
          <p:cNvGrpSpPr/>
          <p:nvPr/>
        </p:nvGrpSpPr>
        <p:grpSpPr>
          <a:xfrm>
            <a:off x="5832387" y="4208225"/>
            <a:ext cx="222216" cy="319523"/>
            <a:chOff x="9144748" y="2549498"/>
            <a:chExt cx="222216" cy="319523"/>
          </a:xfrm>
        </p:grpSpPr>
        <p:sp>
          <p:nvSpPr>
            <p:cNvPr id="89" name="Freeform: Shape 88">
              <a:extLst>
                <a:ext uri="{FF2B5EF4-FFF2-40B4-BE49-F238E27FC236}">
                  <a16:creationId xmlns:a16="http://schemas.microsoft.com/office/drawing/2014/main" id="{A077F39E-7536-CC43-AF87-23340FA77D3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90" name="Freeform: Shape 89">
              <a:extLst>
                <a:ext uri="{FF2B5EF4-FFF2-40B4-BE49-F238E27FC236}">
                  <a16:creationId xmlns:a16="http://schemas.microsoft.com/office/drawing/2014/main" id="{7E2F8F70-6625-5CF7-744D-506F5138F7E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91" name="Group 90">
            <a:extLst>
              <a:ext uri="{FF2B5EF4-FFF2-40B4-BE49-F238E27FC236}">
                <a16:creationId xmlns:a16="http://schemas.microsoft.com/office/drawing/2014/main" id="{74201DBA-8380-5414-B45E-993388403EBA}"/>
              </a:ext>
            </a:extLst>
          </p:cNvPr>
          <p:cNvGrpSpPr/>
          <p:nvPr/>
        </p:nvGrpSpPr>
        <p:grpSpPr>
          <a:xfrm>
            <a:off x="6739782" y="4835715"/>
            <a:ext cx="222216" cy="319523"/>
            <a:chOff x="9144748" y="2549498"/>
            <a:chExt cx="222216" cy="319523"/>
          </a:xfrm>
        </p:grpSpPr>
        <p:sp>
          <p:nvSpPr>
            <p:cNvPr id="92" name="Freeform: Shape 91">
              <a:extLst>
                <a:ext uri="{FF2B5EF4-FFF2-40B4-BE49-F238E27FC236}">
                  <a16:creationId xmlns:a16="http://schemas.microsoft.com/office/drawing/2014/main" id="{F7067B01-5B53-14EF-A3D5-3200A52E215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93" name="Freeform: Shape 92">
              <a:extLst>
                <a:ext uri="{FF2B5EF4-FFF2-40B4-BE49-F238E27FC236}">
                  <a16:creationId xmlns:a16="http://schemas.microsoft.com/office/drawing/2014/main" id="{0360C229-C34F-9FFD-6799-F18F4F561369}"/>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94" name="Group 93">
            <a:extLst>
              <a:ext uri="{FF2B5EF4-FFF2-40B4-BE49-F238E27FC236}">
                <a16:creationId xmlns:a16="http://schemas.microsoft.com/office/drawing/2014/main" id="{7621115E-E368-0BF7-FD62-777B36DE19C4}"/>
              </a:ext>
            </a:extLst>
          </p:cNvPr>
          <p:cNvGrpSpPr/>
          <p:nvPr/>
        </p:nvGrpSpPr>
        <p:grpSpPr>
          <a:xfrm>
            <a:off x="7151078" y="5371938"/>
            <a:ext cx="222216" cy="319523"/>
            <a:chOff x="9144748" y="2549498"/>
            <a:chExt cx="222216" cy="319523"/>
          </a:xfrm>
        </p:grpSpPr>
        <p:sp>
          <p:nvSpPr>
            <p:cNvPr id="95" name="Freeform: Shape 94">
              <a:extLst>
                <a:ext uri="{FF2B5EF4-FFF2-40B4-BE49-F238E27FC236}">
                  <a16:creationId xmlns:a16="http://schemas.microsoft.com/office/drawing/2014/main" id="{F8F8A493-30E2-54F3-028D-4C6F32D8FD8A}"/>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96" name="Freeform: Shape 95">
              <a:extLst>
                <a:ext uri="{FF2B5EF4-FFF2-40B4-BE49-F238E27FC236}">
                  <a16:creationId xmlns:a16="http://schemas.microsoft.com/office/drawing/2014/main" id="{A07A5167-B7E0-0885-0C5C-2931FD2F487C}"/>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97" name="Group 96">
            <a:extLst>
              <a:ext uri="{FF2B5EF4-FFF2-40B4-BE49-F238E27FC236}">
                <a16:creationId xmlns:a16="http://schemas.microsoft.com/office/drawing/2014/main" id="{D8FD110E-B131-0737-709F-7589F79C4404}"/>
              </a:ext>
            </a:extLst>
          </p:cNvPr>
          <p:cNvGrpSpPr/>
          <p:nvPr/>
        </p:nvGrpSpPr>
        <p:grpSpPr>
          <a:xfrm>
            <a:off x="6163848" y="5531699"/>
            <a:ext cx="222216" cy="319523"/>
            <a:chOff x="9144748" y="2549498"/>
            <a:chExt cx="222216" cy="319523"/>
          </a:xfrm>
        </p:grpSpPr>
        <p:sp>
          <p:nvSpPr>
            <p:cNvPr id="98" name="Freeform: Shape 97">
              <a:extLst>
                <a:ext uri="{FF2B5EF4-FFF2-40B4-BE49-F238E27FC236}">
                  <a16:creationId xmlns:a16="http://schemas.microsoft.com/office/drawing/2014/main" id="{87F0DCA1-DAEF-117D-2B01-E68B1512C08F}"/>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99" name="Freeform: Shape 98">
              <a:extLst>
                <a:ext uri="{FF2B5EF4-FFF2-40B4-BE49-F238E27FC236}">
                  <a16:creationId xmlns:a16="http://schemas.microsoft.com/office/drawing/2014/main" id="{D696C2BD-3701-D04A-66A4-B4FE219B4A3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00" name="Group 99">
            <a:extLst>
              <a:ext uri="{FF2B5EF4-FFF2-40B4-BE49-F238E27FC236}">
                <a16:creationId xmlns:a16="http://schemas.microsoft.com/office/drawing/2014/main" id="{F0B5EE5D-57B9-7092-218D-5A850D0F04BD}"/>
              </a:ext>
            </a:extLst>
          </p:cNvPr>
          <p:cNvGrpSpPr/>
          <p:nvPr/>
        </p:nvGrpSpPr>
        <p:grpSpPr>
          <a:xfrm>
            <a:off x="6923320" y="3740561"/>
            <a:ext cx="222216" cy="319523"/>
            <a:chOff x="9144748" y="2549498"/>
            <a:chExt cx="222216" cy="319523"/>
          </a:xfrm>
        </p:grpSpPr>
        <p:sp>
          <p:nvSpPr>
            <p:cNvPr id="101" name="Freeform: Shape 100">
              <a:extLst>
                <a:ext uri="{FF2B5EF4-FFF2-40B4-BE49-F238E27FC236}">
                  <a16:creationId xmlns:a16="http://schemas.microsoft.com/office/drawing/2014/main" id="{B1C2F0E3-420F-A994-0C04-28F231286F0C}"/>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02" name="Freeform: Shape 101">
              <a:extLst>
                <a:ext uri="{FF2B5EF4-FFF2-40B4-BE49-F238E27FC236}">
                  <a16:creationId xmlns:a16="http://schemas.microsoft.com/office/drawing/2014/main" id="{D592E2C6-C956-FDE2-7637-EC98577CBEB6}"/>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03" name="Group 102">
            <a:extLst>
              <a:ext uri="{FF2B5EF4-FFF2-40B4-BE49-F238E27FC236}">
                <a16:creationId xmlns:a16="http://schemas.microsoft.com/office/drawing/2014/main" id="{9AA8D2A8-926D-91E7-1FBC-C3339E90E598}"/>
              </a:ext>
            </a:extLst>
          </p:cNvPr>
          <p:cNvGrpSpPr/>
          <p:nvPr/>
        </p:nvGrpSpPr>
        <p:grpSpPr>
          <a:xfrm>
            <a:off x="5936090" y="3900322"/>
            <a:ext cx="222216" cy="319523"/>
            <a:chOff x="9144748" y="2549498"/>
            <a:chExt cx="222216" cy="319523"/>
          </a:xfrm>
        </p:grpSpPr>
        <p:sp>
          <p:nvSpPr>
            <p:cNvPr id="104" name="Freeform: Shape 103">
              <a:extLst>
                <a:ext uri="{FF2B5EF4-FFF2-40B4-BE49-F238E27FC236}">
                  <a16:creationId xmlns:a16="http://schemas.microsoft.com/office/drawing/2014/main" id="{71496459-63A2-4A20-012F-5AC8FB148F6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05" name="Freeform: Shape 104">
              <a:extLst>
                <a:ext uri="{FF2B5EF4-FFF2-40B4-BE49-F238E27FC236}">
                  <a16:creationId xmlns:a16="http://schemas.microsoft.com/office/drawing/2014/main" id="{22E72C0E-9163-FD04-C5CB-76E9A77362A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06" name="Group 105">
            <a:extLst>
              <a:ext uri="{FF2B5EF4-FFF2-40B4-BE49-F238E27FC236}">
                <a16:creationId xmlns:a16="http://schemas.microsoft.com/office/drawing/2014/main" id="{9AD82132-FBA9-C066-E7B2-09A332308A0E}"/>
              </a:ext>
            </a:extLst>
          </p:cNvPr>
          <p:cNvGrpSpPr/>
          <p:nvPr/>
        </p:nvGrpSpPr>
        <p:grpSpPr>
          <a:xfrm>
            <a:off x="6347386" y="4436545"/>
            <a:ext cx="222216" cy="319523"/>
            <a:chOff x="9144748" y="2549498"/>
            <a:chExt cx="222216" cy="319523"/>
          </a:xfrm>
        </p:grpSpPr>
        <p:sp>
          <p:nvSpPr>
            <p:cNvPr id="107" name="Freeform: Shape 106">
              <a:extLst>
                <a:ext uri="{FF2B5EF4-FFF2-40B4-BE49-F238E27FC236}">
                  <a16:creationId xmlns:a16="http://schemas.microsoft.com/office/drawing/2014/main" id="{707E21F0-D904-C5AA-CF1C-2D5A9AF8C96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08" name="Freeform: Shape 107">
              <a:extLst>
                <a:ext uri="{FF2B5EF4-FFF2-40B4-BE49-F238E27FC236}">
                  <a16:creationId xmlns:a16="http://schemas.microsoft.com/office/drawing/2014/main" id="{E0A72D4C-9246-0EBA-9633-81449AD1AD38}"/>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09" name="Group 108">
            <a:extLst>
              <a:ext uri="{FF2B5EF4-FFF2-40B4-BE49-F238E27FC236}">
                <a16:creationId xmlns:a16="http://schemas.microsoft.com/office/drawing/2014/main" id="{E6B87F3E-EB5E-73E6-FFBB-C2B1DD6993DF}"/>
              </a:ext>
            </a:extLst>
          </p:cNvPr>
          <p:cNvGrpSpPr/>
          <p:nvPr/>
        </p:nvGrpSpPr>
        <p:grpSpPr>
          <a:xfrm>
            <a:off x="5373103" y="4255082"/>
            <a:ext cx="222216" cy="319523"/>
            <a:chOff x="9144748" y="2549498"/>
            <a:chExt cx="222216" cy="319523"/>
          </a:xfrm>
        </p:grpSpPr>
        <p:sp>
          <p:nvSpPr>
            <p:cNvPr id="110" name="Freeform: Shape 109">
              <a:extLst>
                <a:ext uri="{FF2B5EF4-FFF2-40B4-BE49-F238E27FC236}">
                  <a16:creationId xmlns:a16="http://schemas.microsoft.com/office/drawing/2014/main" id="{B8FC7B20-FF11-8FD3-1674-211B2214527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11" name="Freeform: Shape 110">
              <a:extLst>
                <a:ext uri="{FF2B5EF4-FFF2-40B4-BE49-F238E27FC236}">
                  <a16:creationId xmlns:a16="http://schemas.microsoft.com/office/drawing/2014/main" id="{41145744-79C0-1E98-C06A-D55E67CF0D1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12" name="Group 111">
            <a:extLst>
              <a:ext uri="{FF2B5EF4-FFF2-40B4-BE49-F238E27FC236}">
                <a16:creationId xmlns:a16="http://schemas.microsoft.com/office/drawing/2014/main" id="{9C4ABEF3-E8BF-B46B-EE9F-065CF58A3876}"/>
              </a:ext>
            </a:extLst>
          </p:cNvPr>
          <p:cNvGrpSpPr/>
          <p:nvPr/>
        </p:nvGrpSpPr>
        <p:grpSpPr>
          <a:xfrm>
            <a:off x="5469079" y="4470407"/>
            <a:ext cx="222216" cy="319523"/>
            <a:chOff x="9144748" y="2549498"/>
            <a:chExt cx="222216" cy="319523"/>
          </a:xfrm>
        </p:grpSpPr>
        <p:sp>
          <p:nvSpPr>
            <p:cNvPr id="113" name="Freeform: Shape 112">
              <a:extLst>
                <a:ext uri="{FF2B5EF4-FFF2-40B4-BE49-F238E27FC236}">
                  <a16:creationId xmlns:a16="http://schemas.microsoft.com/office/drawing/2014/main" id="{BDCE7C9A-593E-016F-23AC-753698EAD6FC}"/>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14" name="Freeform: Shape 113">
              <a:extLst>
                <a:ext uri="{FF2B5EF4-FFF2-40B4-BE49-F238E27FC236}">
                  <a16:creationId xmlns:a16="http://schemas.microsoft.com/office/drawing/2014/main" id="{EC4F037F-D7EF-2DC3-611D-52A17B2DD0F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15" name="Group 114">
            <a:extLst>
              <a:ext uri="{FF2B5EF4-FFF2-40B4-BE49-F238E27FC236}">
                <a16:creationId xmlns:a16="http://schemas.microsoft.com/office/drawing/2014/main" id="{28423CBA-8066-1926-1193-8BD9CBD616A6}"/>
              </a:ext>
            </a:extLst>
          </p:cNvPr>
          <p:cNvGrpSpPr/>
          <p:nvPr/>
        </p:nvGrpSpPr>
        <p:grpSpPr>
          <a:xfrm>
            <a:off x="5880375" y="5006630"/>
            <a:ext cx="222216" cy="319523"/>
            <a:chOff x="9144748" y="2549498"/>
            <a:chExt cx="222216" cy="319523"/>
          </a:xfrm>
        </p:grpSpPr>
        <p:sp>
          <p:nvSpPr>
            <p:cNvPr id="116" name="Freeform: Shape 115">
              <a:extLst>
                <a:ext uri="{FF2B5EF4-FFF2-40B4-BE49-F238E27FC236}">
                  <a16:creationId xmlns:a16="http://schemas.microsoft.com/office/drawing/2014/main" id="{67B7F339-A1B6-70F7-A044-E01A7AA095B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AF72641B-3074-2D90-3618-A916CEF6D6A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18" name="Group 117">
            <a:extLst>
              <a:ext uri="{FF2B5EF4-FFF2-40B4-BE49-F238E27FC236}">
                <a16:creationId xmlns:a16="http://schemas.microsoft.com/office/drawing/2014/main" id="{49389896-D280-1F7C-92BE-E515E5607B67}"/>
              </a:ext>
            </a:extLst>
          </p:cNvPr>
          <p:cNvGrpSpPr/>
          <p:nvPr/>
        </p:nvGrpSpPr>
        <p:grpSpPr>
          <a:xfrm>
            <a:off x="5984078" y="4698727"/>
            <a:ext cx="222216" cy="319523"/>
            <a:chOff x="9144748" y="2549498"/>
            <a:chExt cx="222216" cy="319523"/>
          </a:xfrm>
        </p:grpSpPr>
        <p:sp>
          <p:nvSpPr>
            <p:cNvPr id="119" name="Freeform: Shape 118">
              <a:extLst>
                <a:ext uri="{FF2B5EF4-FFF2-40B4-BE49-F238E27FC236}">
                  <a16:creationId xmlns:a16="http://schemas.microsoft.com/office/drawing/2014/main" id="{F1DD24F0-2663-C325-02E3-B8F21D485E6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20" name="Freeform: Shape 119">
              <a:extLst>
                <a:ext uri="{FF2B5EF4-FFF2-40B4-BE49-F238E27FC236}">
                  <a16:creationId xmlns:a16="http://schemas.microsoft.com/office/drawing/2014/main" id="{6568BDA8-59CD-294E-02D1-C98A11AA2872}"/>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21" name="Group 120">
            <a:extLst>
              <a:ext uri="{FF2B5EF4-FFF2-40B4-BE49-F238E27FC236}">
                <a16:creationId xmlns:a16="http://schemas.microsoft.com/office/drawing/2014/main" id="{ECF36E7B-EA22-FD35-A4CE-43FDC3F9A578}"/>
              </a:ext>
            </a:extLst>
          </p:cNvPr>
          <p:cNvGrpSpPr/>
          <p:nvPr/>
        </p:nvGrpSpPr>
        <p:grpSpPr>
          <a:xfrm>
            <a:off x="5408144" y="5394711"/>
            <a:ext cx="222216" cy="319523"/>
            <a:chOff x="9144748" y="2549498"/>
            <a:chExt cx="222216" cy="319523"/>
          </a:xfrm>
        </p:grpSpPr>
        <p:sp>
          <p:nvSpPr>
            <p:cNvPr id="122" name="Freeform: Shape 121">
              <a:extLst>
                <a:ext uri="{FF2B5EF4-FFF2-40B4-BE49-F238E27FC236}">
                  <a16:creationId xmlns:a16="http://schemas.microsoft.com/office/drawing/2014/main" id="{F97B40C6-62C1-F2A6-CD8E-454BF6FB2F1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23" name="Freeform: Shape 122">
              <a:extLst>
                <a:ext uri="{FF2B5EF4-FFF2-40B4-BE49-F238E27FC236}">
                  <a16:creationId xmlns:a16="http://schemas.microsoft.com/office/drawing/2014/main" id="{906BE526-502A-2AB5-B256-A039E786B4C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24" name="Group 123">
            <a:extLst>
              <a:ext uri="{FF2B5EF4-FFF2-40B4-BE49-F238E27FC236}">
                <a16:creationId xmlns:a16="http://schemas.microsoft.com/office/drawing/2014/main" id="{AC337A11-C9D2-5A68-6BC8-1FC1930E51E9}"/>
              </a:ext>
            </a:extLst>
          </p:cNvPr>
          <p:cNvGrpSpPr/>
          <p:nvPr/>
        </p:nvGrpSpPr>
        <p:grpSpPr>
          <a:xfrm>
            <a:off x="5487891" y="1403736"/>
            <a:ext cx="222216" cy="319523"/>
            <a:chOff x="9144748" y="2549498"/>
            <a:chExt cx="222216" cy="319523"/>
          </a:xfrm>
        </p:grpSpPr>
        <p:sp>
          <p:nvSpPr>
            <p:cNvPr id="125" name="Freeform: Shape 124">
              <a:extLst>
                <a:ext uri="{FF2B5EF4-FFF2-40B4-BE49-F238E27FC236}">
                  <a16:creationId xmlns:a16="http://schemas.microsoft.com/office/drawing/2014/main" id="{345FFF0C-BAA3-D5C7-C1D2-3381CB5A04B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26" name="Freeform: Shape 125">
              <a:extLst>
                <a:ext uri="{FF2B5EF4-FFF2-40B4-BE49-F238E27FC236}">
                  <a16:creationId xmlns:a16="http://schemas.microsoft.com/office/drawing/2014/main" id="{3D648E93-1B86-2F19-6FB0-1D5B458A3388}"/>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27" name="Group 126">
            <a:extLst>
              <a:ext uri="{FF2B5EF4-FFF2-40B4-BE49-F238E27FC236}">
                <a16:creationId xmlns:a16="http://schemas.microsoft.com/office/drawing/2014/main" id="{9CF9E5AB-2134-F4E3-601C-5D2D58249989}"/>
              </a:ext>
            </a:extLst>
          </p:cNvPr>
          <p:cNvGrpSpPr/>
          <p:nvPr/>
        </p:nvGrpSpPr>
        <p:grpSpPr>
          <a:xfrm>
            <a:off x="5095495" y="1004566"/>
            <a:ext cx="222216" cy="319523"/>
            <a:chOff x="9144748" y="2549498"/>
            <a:chExt cx="222216" cy="319523"/>
          </a:xfrm>
        </p:grpSpPr>
        <p:sp>
          <p:nvSpPr>
            <p:cNvPr id="128" name="Freeform: Shape 127">
              <a:extLst>
                <a:ext uri="{FF2B5EF4-FFF2-40B4-BE49-F238E27FC236}">
                  <a16:creationId xmlns:a16="http://schemas.microsoft.com/office/drawing/2014/main" id="{E92DDD12-77E3-826C-428A-8654F5918A5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29" name="Freeform: Shape 128">
              <a:extLst>
                <a:ext uri="{FF2B5EF4-FFF2-40B4-BE49-F238E27FC236}">
                  <a16:creationId xmlns:a16="http://schemas.microsoft.com/office/drawing/2014/main" id="{6228579A-D4F4-23EE-8220-4252147E6F3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grpSp>
        <p:nvGrpSpPr>
          <p:cNvPr id="130" name="Group 129">
            <a:extLst>
              <a:ext uri="{FF2B5EF4-FFF2-40B4-BE49-F238E27FC236}">
                <a16:creationId xmlns:a16="http://schemas.microsoft.com/office/drawing/2014/main" id="{48446953-0012-410C-CFA5-9F973E7A63D0}"/>
              </a:ext>
            </a:extLst>
          </p:cNvPr>
          <p:cNvGrpSpPr/>
          <p:nvPr/>
        </p:nvGrpSpPr>
        <p:grpSpPr>
          <a:xfrm>
            <a:off x="6002890" y="1632056"/>
            <a:ext cx="222216" cy="319523"/>
            <a:chOff x="9144748" y="2549498"/>
            <a:chExt cx="222216" cy="319523"/>
          </a:xfrm>
        </p:grpSpPr>
        <p:sp>
          <p:nvSpPr>
            <p:cNvPr id="131" name="Freeform: Shape 130">
              <a:extLst>
                <a:ext uri="{FF2B5EF4-FFF2-40B4-BE49-F238E27FC236}">
                  <a16:creationId xmlns:a16="http://schemas.microsoft.com/office/drawing/2014/main" id="{3453EFD0-E656-6163-C071-D775973E1C8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s-ES"/>
            </a:p>
          </p:txBody>
        </p:sp>
        <p:sp>
          <p:nvSpPr>
            <p:cNvPr id="132" name="Freeform: Shape 131">
              <a:extLst>
                <a:ext uri="{FF2B5EF4-FFF2-40B4-BE49-F238E27FC236}">
                  <a16:creationId xmlns:a16="http://schemas.microsoft.com/office/drawing/2014/main" id="{F57929AF-FA1F-2D35-4F3A-0A6FAE21D71E}"/>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s-ES"/>
            </a:p>
          </p:txBody>
        </p:sp>
      </p:grpSp>
      <p:sp>
        <p:nvSpPr>
          <p:cNvPr id="133" name="Rectangle: Rounded Corners 132">
            <a:extLst>
              <a:ext uri="{FF2B5EF4-FFF2-40B4-BE49-F238E27FC236}">
                <a16:creationId xmlns:a16="http://schemas.microsoft.com/office/drawing/2014/main" id="{40A7D325-1B31-BC79-805B-A897C479F8DD}"/>
              </a:ext>
            </a:extLst>
          </p:cNvPr>
          <p:cNvSpPr/>
          <p:nvPr/>
        </p:nvSpPr>
        <p:spPr>
          <a:xfrm>
            <a:off x="7805749" y="3830389"/>
            <a:ext cx="291487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docs.dhis2.org</a:t>
            </a:r>
          </a:p>
        </p:txBody>
      </p:sp>
      <p:sp>
        <p:nvSpPr>
          <p:cNvPr id="134" name="TextBox 133">
            <a:extLst>
              <a:ext uri="{FF2B5EF4-FFF2-40B4-BE49-F238E27FC236}">
                <a16:creationId xmlns:a16="http://schemas.microsoft.com/office/drawing/2014/main" id="{1E4230E5-12EE-162F-F1DD-6CADAD11EAD7}"/>
              </a:ext>
            </a:extLst>
          </p:cNvPr>
          <p:cNvSpPr txBox="1"/>
          <p:nvPr/>
        </p:nvSpPr>
        <p:spPr>
          <a:xfrm>
            <a:off x="1709584" y="1331290"/>
            <a:ext cx="2683345"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All the names </a:t>
            </a:r>
          </a:p>
        </p:txBody>
      </p:sp>
      <p:sp>
        <p:nvSpPr>
          <p:cNvPr id="135" name="TextBox 134">
            <a:extLst>
              <a:ext uri="{FF2B5EF4-FFF2-40B4-BE49-F238E27FC236}">
                <a16:creationId xmlns:a16="http://schemas.microsoft.com/office/drawing/2014/main" id="{355E4312-290B-3A9F-321E-4C423E742182}"/>
              </a:ext>
            </a:extLst>
          </p:cNvPr>
          <p:cNvSpPr txBox="1"/>
          <p:nvPr/>
        </p:nvSpPr>
        <p:spPr>
          <a:xfrm>
            <a:off x="1709584" y="1863563"/>
            <a:ext cx="2683345"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All the codes </a:t>
            </a:r>
          </a:p>
        </p:txBody>
      </p:sp>
      <p:sp>
        <p:nvSpPr>
          <p:cNvPr id="136" name="TextBox 135">
            <a:extLst>
              <a:ext uri="{FF2B5EF4-FFF2-40B4-BE49-F238E27FC236}">
                <a16:creationId xmlns:a16="http://schemas.microsoft.com/office/drawing/2014/main" id="{E83CC9E5-E7AD-55A1-A300-581F32C8B89B}"/>
              </a:ext>
            </a:extLst>
          </p:cNvPr>
          <p:cNvSpPr txBox="1"/>
          <p:nvPr/>
        </p:nvSpPr>
        <p:spPr>
          <a:xfrm>
            <a:off x="1709584" y="2395835"/>
            <a:ext cx="2683345" cy="830997"/>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s-ES" sz="2400"/>
              <a:t>All location information</a:t>
            </a:r>
          </a:p>
        </p:txBody>
      </p:sp>
      <p:sp>
        <p:nvSpPr>
          <p:cNvPr id="137" name="TextBox 136">
            <a:extLst>
              <a:ext uri="{FF2B5EF4-FFF2-40B4-BE49-F238E27FC236}">
                <a16:creationId xmlns:a16="http://schemas.microsoft.com/office/drawing/2014/main" id="{E869DDBC-3CC2-66C5-0122-DD242C67A1CB}"/>
              </a:ext>
            </a:extLst>
          </p:cNvPr>
          <p:cNvSpPr txBox="1"/>
          <p:nvPr/>
        </p:nvSpPr>
        <p:spPr>
          <a:xfrm>
            <a:off x="7716004" y="1322539"/>
            <a:ext cx="3094361" cy="1200329"/>
          </a:xfrm>
          <a:prstGeom prst="rect">
            <a:avLst/>
          </a:prstGeom>
          <a:noFill/>
        </p:spPr>
        <p:txBody>
          <a:bodyPr wrap="square" rtlCol="0">
            <a:spAutoFit/>
          </a:bodyPr>
          <a:lstStyle/>
          <a:p>
            <a:pPr>
              <a:buClr>
                <a:srgbClr val="008CCF"/>
              </a:buClr>
            </a:pPr>
            <a:r>
              <a:rPr lang="es-ES" sz="2400"/>
              <a:t>How to configure large amounts of metadata at once</a:t>
            </a:r>
          </a:p>
        </p:txBody>
      </p:sp>
      <p:cxnSp>
        <p:nvCxnSpPr>
          <p:cNvPr id="138" name="Straight Arrow Connector 137">
            <a:extLst>
              <a:ext uri="{FF2B5EF4-FFF2-40B4-BE49-F238E27FC236}">
                <a16:creationId xmlns:a16="http://schemas.microsoft.com/office/drawing/2014/main" id="{86DA455A-3B70-83E2-84AE-A2731231C28F}"/>
              </a:ext>
            </a:extLst>
          </p:cNvPr>
          <p:cNvCxnSpPr>
            <a:cxnSpLocks/>
          </p:cNvCxnSpPr>
          <p:nvPr/>
        </p:nvCxnSpPr>
        <p:spPr>
          <a:xfrm>
            <a:off x="9263184" y="2719237"/>
            <a:ext cx="0" cy="640080"/>
          </a:xfrm>
          <a:prstGeom prst="straightConnector1">
            <a:avLst/>
          </a:prstGeom>
          <a:ln w="412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59024738"/>
      </p:ext>
    </p:extLst>
  </p:cSld>
  <p:clrMapOvr>
    <a:masterClrMapping/>
  </p:clrMapOvr>
  <mc:AlternateContent xmlns:mc="http://schemas.openxmlformats.org/markup-compatibility/2006" xmlns:p14="http://schemas.microsoft.com/office/powerpoint/2010/main">
    <mc:Choice Requires="p14">
      <p:transition spd="slow" p14:dur="2000" advTm="31176"/>
    </mc:Choice>
    <mc:Fallback xmlns="">
      <p:transition spd="slow" advTm="311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par>
                                <p:cTn id="13" presetID="12" presetClass="entr" presetSubtype="1"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down)">
                                      <p:cBhvr>
                                        <p:cTn id="16" dur="500"/>
                                        <p:tgtEl>
                                          <p:spTgt spid="7"/>
                                        </p:tgtEl>
                                      </p:cBhvr>
                                    </p:animEffect>
                                  </p:childTnLst>
                                </p:cTn>
                              </p:par>
                              <p:par>
                                <p:cTn id="17" presetID="12" presetClass="entr" presetSubtype="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down)">
                                      <p:cBhvr>
                                        <p:cTn id="20" dur="500"/>
                                        <p:tgtEl>
                                          <p:spTgt spid="10"/>
                                        </p:tgtEl>
                                      </p:cBhvr>
                                    </p:animEffect>
                                  </p:childTnLst>
                                </p:cTn>
                              </p:par>
                              <p:par>
                                <p:cTn id="21" presetID="12" presetClass="entr" presetSubtype="1" fill="hold" nodeType="withEffect">
                                  <p:stCondLst>
                                    <p:cond delay="5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down)">
                                      <p:cBhvr>
                                        <p:cTn id="24" dur="500"/>
                                        <p:tgtEl>
                                          <p:spTgt spid="13"/>
                                        </p:tgtEl>
                                      </p:cBhvr>
                                    </p:animEffect>
                                  </p:childTnLst>
                                </p:cTn>
                              </p:par>
                              <p:par>
                                <p:cTn id="25" presetID="12" presetClass="entr" presetSubtype="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down)">
                                      <p:cBhvr>
                                        <p:cTn id="28" dur="500"/>
                                        <p:tgtEl>
                                          <p:spTgt spid="16"/>
                                        </p:tgtEl>
                                      </p:cBhvr>
                                    </p:animEffect>
                                  </p:childTnLst>
                                </p:cTn>
                              </p:par>
                              <p:par>
                                <p:cTn id="29" presetID="12" presetClass="entr" presetSubtype="1" fill="hold" nodeType="withEffect">
                                  <p:stCondLst>
                                    <p:cond delay="75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down)">
                                      <p:cBhvr>
                                        <p:cTn id="32" dur="500"/>
                                        <p:tgtEl>
                                          <p:spTgt spid="19"/>
                                        </p:tgtEl>
                                      </p:cBhvr>
                                    </p:animEffect>
                                  </p:childTnLst>
                                </p:cTn>
                              </p:par>
                              <p:par>
                                <p:cTn id="33" presetID="12" presetClass="entr" presetSubtype="1"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p:tgtEl>
                                          <p:spTgt spid="22"/>
                                        </p:tgtEl>
                                        <p:attrNameLst>
                                          <p:attrName>ppt_y</p:attrName>
                                        </p:attrNameLst>
                                      </p:cBhvr>
                                      <p:tavLst>
                                        <p:tav tm="0">
                                          <p:val>
                                            <p:strVal val="#ppt_y-#ppt_h*1.125000"/>
                                          </p:val>
                                        </p:tav>
                                        <p:tav tm="100000">
                                          <p:val>
                                            <p:strVal val="#ppt_y"/>
                                          </p:val>
                                        </p:tav>
                                      </p:tavLst>
                                    </p:anim>
                                    <p:animEffect transition="in" filter="wipe(down)">
                                      <p:cBhvr>
                                        <p:cTn id="36" dur="500"/>
                                        <p:tgtEl>
                                          <p:spTgt spid="22"/>
                                        </p:tgtEl>
                                      </p:cBhvr>
                                    </p:animEffect>
                                  </p:childTnLst>
                                </p:cTn>
                              </p:par>
                              <p:par>
                                <p:cTn id="37" presetID="12" presetClass="entr" presetSubtype="1" fill="hold" nodeType="withEffect">
                                  <p:stCondLst>
                                    <p:cond delay="75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p:tgtEl>
                                          <p:spTgt spid="25"/>
                                        </p:tgtEl>
                                        <p:attrNameLst>
                                          <p:attrName>ppt_y</p:attrName>
                                        </p:attrNameLst>
                                      </p:cBhvr>
                                      <p:tavLst>
                                        <p:tav tm="0">
                                          <p:val>
                                            <p:strVal val="#ppt_y-#ppt_h*1.125000"/>
                                          </p:val>
                                        </p:tav>
                                        <p:tav tm="100000">
                                          <p:val>
                                            <p:strVal val="#ppt_y"/>
                                          </p:val>
                                        </p:tav>
                                      </p:tavLst>
                                    </p:anim>
                                    <p:animEffect transition="in" filter="wipe(down)">
                                      <p:cBhvr>
                                        <p:cTn id="40" dur="500"/>
                                        <p:tgtEl>
                                          <p:spTgt spid="25"/>
                                        </p:tgtEl>
                                      </p:cBhvr>
                                    </p:animEffect>
                                  </p:childTnLst>
                                </p:cTn>
                              </p:par>
                              <p:par>
                                <p:cTn id="41" presetID="12" presetClass="entr" presetSubtype="1" fill="hold" nodeType="withEffect">
                                  <p:stCondLst>
                                    <p:cond delay="25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p:tgtEl>
                                          <p:spTgt spid="28"/>
                                        </p:tgtEl>
                                        <p:attrNameLst>
                                          <p:attrName>ppt_y</p:attrName>
                                        </p:attrNameLst>
                                      </p:cBhvr>
                                      <p:tavLst>
                                        <p:tav tm="0">
                                          <p:val>
                                            <p:strVal val="#ppt_y-#ppt_h*1.125000"/>
                                          </p:val>
                                        </p:tav>
                                        <p:tav tm="100000">
                                          <p:val>
                                            <p:strVal val="#ppt_y"/>
                                          </p:val>
                                        </p:tav>
                                      </p:tavLst>
                                    </p:anim>
                                    <p:animEffect transition="in" filter="wipe(down)">
                                      <p:cBhvr>
                                        <p:cTn id="44" dur="500"/>
                                        <p:tgtEl>
                                          <p:spTgt spid="28"/>
                                        </p:tgtEl>
                                      </p:cBhvr>
                                    </p:animEffect>
                                  </p:childTnLst>
                                </p:cTn>
                              </p:par>
                              <p:par>
                                <p:cTn id="45" presetID="12" presetClass="entr" presetSubtype="1"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p:tgtEl>
                                          <p:spTgt spid="31"/>
                                        </p:tgtEl>
                                        <p:attrNameLst>
                                          <p:attrName>ppt_y</p:attrName>
                                        </p:attrNameLst>
                                      </p:cBhvr>
                                      <p:tavLst>
                                        <p:tav tm="0">
                                          <p:val>
                                            <p:strVal val="#ppt_y-#ppt_h*1.125000"/>
                                          </p:val>
                                        </p:tav>
                                        <p:tav tm="100000">
                                          <p:val>
                                            <p:strVal val="#ppt_y"/>
                                          </p:val>
                                        </p:tav>
                                      </p:tavLst>
                                    </p:anim>
                                    <p:animEffect transition="in" filter="wipe(down)">
                                      <p:cBhvr>
                                        <p:cTn id="48" dur="500"/>
                                        <p:tgtEl>
                                          <p:spTgt spid="31"/>
                                        </p:tgtEl>
                                      </p:cBhvr>
                                    </p:animEffect>
                                  </p:childTnLst>
                                </p:cTn>
                              </p:par>
                              <p:par>
                                <p:cTn id="49" presetID="12" presetClass="entr" presetSubtype="1" fill="hold" nodeType="withEffect">
                                  <p:stCondLst>
                                    <p:cond delay="100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p:tgtEl>
                                          <p:spTgt spid="34"/>
                                        </p:tgtEl>
                                        <p:attrNameLst>
                                          <p:attrName>ppt_y</p:attrName>
                                        </p:attrNameLst>
                                      </p:cBhvr>
                                      <p:tavLst>
                                        <p:tav tm="0">
                                          <p:val>
                                            <p:strVal val="#ppt_y-#ppt_h*1.125000"/>
                                          </p:val>
                                        </p:tav>
                                        <p:tav tm="100000">
                                          <p:val>
                                            <p:strVal val="#ppt_y"/>
                                          </p:val>
                                        </p:tav>
                                      </p:tavLst>
                                    </p:anim>
                                    <p:animEffect transition="in" filter="wipe(down)">
                                      <p:cBhvr>
                                        <p:cTn id="52" dur="500"/>
                                        <p:tgtEl>
                                          <p:spTgt spid="34"/>
                                        </p:tgtEl>
                                      </p:cBhvr>
                                    </p:animEffect>
                                  </p:childTnLst>
                                </p:cTn>
                              </p:par>
                              <p:par>
                                <p:cTn id="53" presetID="12" presetClass="entr" presetSubtype="1"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p:tgtEl>
                                          <p:spTgt spid="37"/>
                                        </p:tgtEl>
                                        <p:attrNameLst>
                                          <p:attrName>ppt_y</p:attrName>
                                        </p:attrNameLst>
                                      </p:cBhvr>
                                      <p:tavLst>
                                        <p:tav tm="0">
                                          <p:val>
                                            <p:strVal val="#ppt_y-#ppt_h*1.125000"/>
                                          </p:val>
                                        </p:tav>
                                        <p:tav tm="100000">
                                          <p:val>
                                            <p:strVal val="#ppt_y"/>
                                          </p:val>
                                        </p:tav>
                                      </p:tavLst>
                                    </p:anim>
                                    <p:animEffect transition="in" filter="wipe(down)">
                                      <p:cBhvr>
                                        <p:cTn id="56" dur="500"/>
                                        <p:tgtEl>
                                          <p:spTgt spid="37"/>
                                        </p:tgtEl>
                                      </p:cBhvr>
                                    </p:animEffect>
                                  </p:childTnLst>
                                </p:cTn>
                              </p:par>
                              <p:par>
                                <p:cTn id="57" presetID="12" presetClass="entr" presetSubtype="1" fill="hold" nodeType="withEffect">
                                  <p:stCondLst>
                                    <p:cond delay="175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p:tgtEl>
                                          <p:spTgt spid="40"/>
                                        </p:tgtEl>
                                        <p:attrNameLst>
                                          <p:attrName>ppt_y</p:attrName>
                                        </p:attrNameLst>
                                      </p:cBhvr>
                                      <p:tavLst>
                                        <p:tav tm="0">
                                          <p:val>
                                            <p:strVal val="#ppt_y-#ppt_h*1.125000"/>
                                          </p:val>
                                        </p:tav>
                                        <p:tav tm="100000">
                                          <p:val>
                                            <p:strVal val="#ppt_y"/>
                                          </p:val>
                                        </p:tav>
                                      </p:tavLst>
                                    </p:anim>
                                    <p:animEffect transition="in" filter="wipe(down)">
                                      <p:cBhvr>
                                        <p:cTn id="60" dur="500"/>
                                        <p:tgtEl>
                                          <p:spTgt spid="40"/>
                                        </p:tgtEl>
                                      </p:cBhvr>
                                    </p:animEffect>
                                  </p:childTnLst>
                                </p:cTn>
                              </p:par>
                              <p:par>
                                <p:cTn id="61" presetID="12" presetClass="entr" presetSubtype="1" fill="hold" nodeType="withEffect">
                                  <p:stCondLst>
                                    <p:cond delay="125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p:tgtEl>
                                          <p:spTgt spid="43"/>
                                        </p:tgtEl>
                                        <p:attrNameLst>
                                          <p:attrName>ppt_y</p:attrName>
                                        </p:attrNameLst>
                                      </p:cBhvr>
                                      <p:tavLst>
                                        <p:tav tm="0">
                                          <p:val>
                                            <p:strVal val="#ppt_y-#ppt_h*1.125000"/>
                                          </p:val>
                                        </p:tav>
                                        <p:tav tm="100000">
                                          <p:val>
                                            <p:strVal val="#ppt_y"/>
                                          </p:val>
                                        </p:tav>
                                      </p:tavLst>
                                    </p:anim>
                                    <p:animEffect transition="in" filter="wipe(down)">
                                      <p:cBhvr>
                                        <p:cTn id="64" dur="500"/>
                                        <p:tgtEl>
                                          <p:spTgt spid="43"/>
                                        </p:tgtEl>
                                      </p:cBhvr>
                                    </p:animEffect>
                                  </p:childTnLst>
                                </p:cTn>
                              </p:par>
                              <p:par>
                                <p:cTn id="65" presetID="12" presetClass="entr" presetSubtype="1"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p:tgtEl>
                                          <p:spTgt spid="46"/>
                                        </p:tgtEl>
                                        <p:attrNameLst>
                                          <p:attrName>ppt_y</p:attrName>
                                        </p:attrNameLst>
                                      </p:cBhvr>
                                      <p:tavLst>
                                        <p:tav tm="0">
                                          <p:val>
                                            <p:strVal val="#ppt_y-#ppt_h*1.125000"/>
                                          </p:val>
                                        </p:tav>
                                        <p:tav tm="100000">
                                          <p:val>
                                            <p:strVal val="#ppt_y"/>
                                          </p:val>
                                        </p:tav>
                                      </p:tavLst>
                                    </p:anim>
                                    <p:animEffect transition="in" filter="wipe(down)">
                                      <p:cBhvr>
                                        <p:cTn id="68" dur="500"/>
                                        <p:tgtEl>
                                          <p:spTgt spid="46"/>
                                        </p:tgtEl>
                                      </p:cBhvr>
                                    </p:animEffect>
                                  </p:childTnLst>
                                </p:cTn>
                              </p:par>
                              <p:par>
                                <p:cTn id="69" presetID="12" presetClass="entr" presetSubtype="1" fill="hold" nodeType="withEffect">
                                  <p:stCondLst>
                                    <p:cond delay="100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500"/>
                                        <p:tgtEl>
                                          <p:spTgt spid="49"/>
                                        </p:tgtEl>
                                        <p:attrNameLst>
                                          <p:attrName>ppt_y</p:attrName>
                                        </p:attrNameLst>
                                      </p:cBhvr>
                                      <p:tavLst>
                                        <p:tav tm="0">
                                          <p:val>
                                            <p:strVal val="#ppt_y-#ppt_h*1.125000"/>
                                          </p:val>
                                        </p:tav>
                                        <p:tav tm="100000">
                                          <p:val>
                                            <p:strVal val="#ppt_y"/>
                                          </p:val>
                                        </p:tav>
                                      </p:tavLst>
                                    </p:anim>
                                    <p:animEffect transition="in" filter="wipe(down)">
                                      <p:cBhvr>
                                        <p:cTn id="72" dur="500"/>
                                        <p:tgtEl>
                                          <p:spTgt spid="49"/>
                                        </p:tgtEl>
                                      </p:cBhvr>
                                    </p:animEffect>
                                  </p:childTnLst>
                                </p:cTn>
                              </p:par>
                              <p:par>
                                <p:cTn id="73" presetID="12" presetClass="entr" presetSubtype="1"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 calcmode="lin" valueType="num">
                                      <p:cBhvr additive="base">
                                        <p:cTn id="75" dur="500"/>
                                        <p:tgtEl>
                                          <p:spTgt spid="52"/>
                                        </p:tgtEl>
                                        <p:attrNameLst>
                                          <p:attrName>ppt_y</p:attrName>
                                        </p:attrNameLst>
                                      </p:cBhvr>
                                      <p:tavLst>
                                        <p:tav tm="0">
                                          <p:val>
                                            <p:strVal val="#ppt_y-#ppt_h*1.125000"/>
                                          </p:val>
                                        </p:tav>
                                        <p:tav tm="100000">
                                          <p:val>
                                            <p:strVal val="#ppt_y"/>
                                          </p:val>
                                        </p:tav>
                                      </p:tavLst>
                                    </p:anim>
                                    <p:animEffect transition="in" filter="wipe(down)">
                                      <p:cBhvr>
                                        <p:cTn id="76" dur="500"/>
                                        <p:tgtEl>
                                          <p:spTgt spid="52"/>
                                        </p:tgtEl>
                                      </p:cBhvr>
                                    </p:animEffect>
                                  </p:childTnLst>
                                </p:cTn>
                              </p:par>
                              <p:par>
                                <p:cTn id="77" presetID="12" presetClass="entr" presetSubtype="1" fill="hold" nodeType="withEffect">
                                  <p:stCondLst>
                                    <p:cond delay="25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p:tgtEl>
                                          <p:spTgt spid="58"/>
                                        </p:tgtEl>
                                        <p:attrNameLst>
                                          <p:attrName>ppt_y</p:attrName>
                                        </p:attrNameLst>
                                      </p:cBhvr>
                                      <p:tavLst>
                                        <p:tav tm="0">
                                          <p:val>
                                            <p:strVal val="#ppt_y-#ppt_h*1.125000"/>
                                          </p:val>
                                        </p:tav>
                                        <p:tav tm="100000">
                                          <p:val>
                                            <p:strVal val="#ppt_y"/>
                                          </p:val>
                                        </p:tav>
                                      </p:tavLst>
                                    </p:anim>
                                    <p:animEffect transition="in" filter="wipe(down)">
                                      <p:cBhvr>
                                        <p:cTn id="80" dur="500"/>
                                        <p:tgtEl>
                                          <p:spTgt spid="58"/>
                                        </p:tgtEl>
                                      </p:cBhvr>
                                    </p:animEffect>
                                  </p:childTnLst>
                                </p:cTn>
                              </p:par>
                              <p:par>
                                <p:cTn id="81" presetID="12" presetClass="entr" presetSubtype="1"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anim calcmode="lin" valueType="num">
                                      <p:cBhvr additive="base">
                                        <p:cTn id="83" dur="500"/>
                                        <p:tgtEl>
                                          <p:spTgt spid="61"/>
                                        </p:tgtEl>
                                        <p:attrNameLst>
                                          <p:attrName>ppt_y</p:attrName>
                                        </p:attrNameLst>
                                      </p:cBhvr>
                                      <p:tavLst>
                                        <p:tav tm="0">
                                          <p:val>
                                            <p:strVal val="#ppt_y-#ppt_h*1.125000"/>
                                          </p:val>
                                        </p:tav>
                                        <p:tav tm="100000">
                                          <p:val>
                                            <p:strVal val="#ppt_y"/>
                                          </p:val>
                                        </p:tav>
                                      </p:tavLst>
                                    </p:anim>
                                    <p:animEffect transition="in" filter="wipe(down)">
                                      <p:cBhvr>
                                        <p:cTn id="84" dur="500"/>
                                        <p:tgtEl>
                                          <p:spTgt spid="61"/>
                                        </p:tgtEl>
                                      </p:cBhvr>
                                    </p:animEffect>
                                  </p:childTnLst>
                                </p:cTn>
                              </p:par>
                              <p:par>
                                <p:cTn id="85" presetID="12" presetClass="entr" presetSubtype="1" fill="hold" nodeType="withEffect">
                                  <p:stCondLst>
                                    <p:cond delay="175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500"/>
                                        <p:tgtEl>
                                          <p:spTgt spid="67"/>
                                        </p:tgtEl>
                                        <p:attrNameLst>
                                          <p:attrName>ppt_y</p:attrName>
                                        </p:attrNameLst>
                                      </p:cBhvr>
                                      <p:tavLst>
                                        <p:tav tm="0">
                                          <p:val>
                                            <p:strVal val="#ppt_y-#ppt_h*1.125000"/>
                                          </p:val>
                                        </p:tav>
                                        <p:tav tm="100000">
                                          <p:val>
                                            <p:strVal val="#ppt_y"/>
                                          </p:val>
                                        </p:tav>
                                      </p:tavLst>
                                    </p:anim>
                                    <p:animEffect transition="in" filter="wipe(down)">
                                      <p:cBhvr>
                                        <p:cTn id="88" dur="500"/>
                                        <p:tgtEl>
                                          <p:spTgt spid="67"/>
                                        </p:tgtEl>
                                      </p:cBhvr>
                                    </p:animEffect>
                                  </p:childTnLst>
                                </p:cTn>
                              </p:par>
                              <p:par>
                                <p:cTn id="89" presetID="12" presetClass="entr" presetSubtype="1" fill="hold" nodeType="withEffect">
                                  <p:stCondLst>
                                    <p:cond delay="500"/>
                                  </p:stCondLst>
                                  <p:childTnLst>
                                    <p:set>
                                      <p:cBhvr>
                                        <p:cTn id="90" dur="1" fill="hold">
                                          <p:stCondLst>
                                            <p:cond delay="0"/>
                                          </p:stCondLst>
                                        </p:cTn>
                                        <p:tgtEl>
                                          <p:spTgt spid="70"/>
                                        </p:tgtEl>
                                        <p:attrNameLst>
                                          <p:attrName>style.visibility</p:attrName>
                                        </p:attrNameLst>
                                      </p:cBhvr>
                                      <p:to>
                                        <p:strVal val="visible"/>
                                      </p:to>
                                    </p:set>
                                    <p:anim calcmode="lin" valueType="num">
                                      <p:cBhvr additive="base">
                                        <p:cTn id="91" dur="500"/>
                                        <p:tgtEl>
                                          <p:spTgt spid="70"/>
                                        </p:tgtEl>
                                        <p:attrNameLst>
                                          <p:attrName>ppt_y</p:attrName>
                                        </p:attrNameLst>
                                      </p:cBhvr>
                                      <p:tavLst>
                                        <p:tav tm="0">
                                          <p:val>
                                            <p:strVal val="#ppt_y-#ppt_h*1.125000"/>
                                          </p:val>
                                        </p:tav>
                                        <p:tav tm="100000">
                                          <p:val>
                                            <p:strVal val="#ppt_y"/>
                                          </p:val>
                                        </p:tav>
                                      </p:tavLst>
                                    </p:anim>
                                    <p:animEffect transition="in" filter="wipe(down)">
                                      <p:cBhvr>
                                        <p:cTn id="92" dur="500"/>
                                        <p:tgtEl>
                                          <p:spTgt spid="70"/>
                                        </p:tgtEl>
                                      </p:cBhvr>
                                    </p:animEffect>
                                  </p:childTnLst>
                                </p:cTn>
                              </p:par>
                              <p:par>
                                <p:cTn id="93" presetID="12" presetClass="entr" presetSubtype="1" fill="hold" nodeType="withEffect">
                                  <p:stCondLst>
                                    <p:cond delay="0"/>
                                  </p:stCondLst>
                                  <p:childTnLst>
                                    <p:set>
                                      <p:cBhvr>
                                        <p:cTn id="94" dur="1" fill="hold">
                                          <p:stCondLst>
                                            <p:cond delay="0"/>
                                          </p:stCondLst>
                                        </p:cTn>
                                        <p:tgtEl>
                                          <p:spTgt spid="73"/>
                                        </p:tgtEl>
                                        <p:attrNameLst>
                                          <p:attrName>style.visibility</p:attrName>
                                        </p:attrNameLst>
                                      </p:cBhvr>
                                      <p:to>
                                        <p:strVal val="visible"/>
                                      </p:to>
                                    </p:set>
                                    <p:anim calcmode="lin" valueType="num">
                                      <p:cBhvr additive="base">
                                        <p:cTn id="95" dur="500"/>
                                        <p:tgtEl>
                                          <p:spTgt spid="73"/>
                                        </p:tgtEl>
                                        <p:attrNameLst>
                                          <p:attrName>ppt_y</p:attrName>
                                        </p:attrNameLst>
                                      </p:cBhvr>
                                      <p:tavLst>
                                        <p:tav tm="0">
                                          <p:val>
                                            <p:strVal val="#ppt_y-#ppt_h*1.125000"/>
                                          </p:val>
                                        </p:tav>
                                        <p:tav tm="100000">
                                          <p:val>
                                            <p:strVal val="#ppt_y"/>
                                          </p:val>
                                        </p:tav>
                                      </p:tavLst>
                                    </p:anim>
                                    <p:animEffect transition="in" filter="wipe(down)">
                                      <p:cBhvr>
                                        <p:cTn id="96" dur="500"/>
                                        <p:tgtEl>
                                          <p:spTgt spid="73"/>
                                        </p:tgtEl>
                                      </p:cBhvr>
                                    </p:animEffect>
                                  </p:childTnLst>
                                </p:cTn>
                              </p:par>
                              <p:par>
                                <p:cTn id="97" presetID="12" presetClass="entr" presetSubtype="1" fill="hold" nodeType="withEffect">
                                  <p:stCondLst>
                                    <p:cond delay="0"/>
                                  </p:stCondLst>
                                  <p:childTnLst>
                                    <p:set>
                                      <p:cBhvr>
                                        <p:cTn id="98" dur="1" fill="hold">
                                          <p:stCondLst>
                                            <p:cond delay="0"/>
                                          </p:stCondLst>
                                        </p:cTn>
                                        <p:tgtEl>
                                          <p:spTgt spid="76"/>
                                        </p:tgtEl>
                                        <p:attrNameLst>
                                          <p:attrName>style.visibility</p:attrName>
                                        </p:attrNameLst>
                                      </p:cBhvr>
                                      <p:to>
                                        <p:strVal val="visible"/>
                                      </p:to>
                                    </p:set>
                                    <p:anim calcmode="lin" valueType="num">
                                      <p:cBhvr additive="base">
                                        <p:cTn id="99" dur="500"/>
                                        <p:tgtEl>
                                          <p:spTgt spid="76"/>
                                        </p:tgtEl>
                                        <p:attrNameLst>
                                          <p:attrName>ppt_y</p:attrName>
                                        </p:attrNameLst>
                                      </p:cBhvr>
                                      <p:tavLst>
                                        <p:tav tm="0">
                                          <p:val>
                                            <p:strVal val="#ppt_y-#ppt_h*1.125000"/>
                                          </p:val>
                                        </p:tav>
                                        <p:tav tm="100000">
                                          <p:val>
                                            <p:strVal val="#ppt_y"/>
                                          </p:val>
                                        </p:tav>
                                      </p:tavLst>
                                    </p:anim>
                                    <p:animEffect transition="in" filter="wipe(down)">
                                      <p:cBhvr>
                                        <p:cTn id="100" dur="500"/>
                                        <p:tgtEl>
                                          <p:spTgt spid="76"/>
                                        </p:tgtEl>
                                      </p:cBhvr>
                                    </p:animEffect>
                                  </p:childTnLst>
                                </p:cTn>
                              </p:par>
                              <p:par>
                                <p:cTn id="101" presetID="12" presetClass="entr" presetSubtype="1" fill="hold" nodeType="withEffect">
                                  <p:stCondLst>
                                    <p:cond delay="1250"/>
                                  </p:stCondLst>
                                  <p:childTnLst>
                                    <p:set>
                                      <p:cBhvr>
                                        <p:cTn id="102" dur="1" fill="hold">
                                          <p:stCondLst>
                                            <p:cond delay="0"/>
                                          </p:stCondLst>
                                        </p:cTn>
                                        <p:tgtEl>
                                          <p:spTgt spid="79"/>
                                        </p:tgtEl>
                                        <p:attrNameLst>
                                          <p:attrName>style.visibility</p:attrName>
                                        </p:attrNameLst>
                                      </p:cBhvr>
                                      <p:to>
                                        <p:strVal val="visible"/>
                                      </p:to>
                                    </p:set>
                                    <p:anim calcmode="lin" valueType="num">
                                      <p:cBhvr additive="base">
                                        <p:cTn id="103" dur="500"/>
                                        <p:tgtEl>
                                          <p:spTgt spid="79"/>
                                        </p:tgtEl>
                                        <p:attrNameLst>
                                          <p:attrName>ppt_y</p:attrName>
                                        </p:attrNameLst>
                                      </p:cBhvr>
                                      <p:tavLst>
                                        <p:tav tm="0">
                                          <p:val>
                                            <p:strVal val="#ppt_y-#ppt_h*1.125000"/>
                                          </p:val>
                                        </p:tav>
                                        <p:tav tm="100000">
                                          <p:val>
                                            <p:strVal val="#ppt_y"/>
                                          </p:val>
                                        </p:tav>
                                      </p:tavLst>
                                    </p:anim>
                                    <p:animEffect transition="in" filter="wipe(down)">
                                      <p:cBhvr>
                                        <p:cTn id="104" dur="500"/>
                                        <p:tgtEl>
                                          <p:spTgt spid="79"/>
                                        </p:tgtEl>
                                      </p:cBhvr>
                                    </p:animEffect>
                                  </p:childTnLst>
                                </p:cTn>
                              </p:par>
                              <p:par>
                                <p:cTn id="105" presetID="12" presetClass="entr" presetSubtype="1" fill="hold" nodeType="withEffect">
                                  <p:stCondLst>
                                    <p:cond delay="0"/>
                                  </p:stCondLst>
                                  <p:childTnLst>
                                    <p:set>
                                      <p:cBhvr>
                                        <p:cTn id="106" dur="1" fill="hold">
                                          <p:stCondLst>
                                            <p:cond delay="0"/>
                                          </p:stCondLst>
                                        </p:cTn>
                                        <p:tgtEl>
                                          <p:spTgt spid="82"/>
                                        </p:tgtEl>
                                        <p:attrNameLst>
                                          <p:attrName>style.visibility</p:attrName>
                                        </p:attrNameLst>
                                      </p:cBhvr>
                                      <p:to>
                                        <p:strVal val="visible"/>
                                      </p:to>
                                    </p:set>
                                    <p:anim calcmode="lin" valueType="num">
                                      <p:cBhvr additive="base">
                                        <p:cTn id="107" dur="500"/>
                                        <p:tgtEl>
                                          <p:spTgt spid="82"/>
                                        </p:tgtEl>
                                        <p:attrNameLst>
                                          <p:attrName>ppt_y</p:attrName>
                                        </p:attrNameLst>
                                      </p:cBhvr>
                                      <p:tavLst>
                                        <p:tav tm="0">
                                          <p:val>
                                            <p:strVal val="#ppt_y-#ppt_h*1.125000"/>
                                          </p:val>
                                        </p:tav>
                                        <p:tav tm="100000">
                                          <p:val>
                                            <p:strVal val="#ppt_y"/>
                                          </p:val>
                                        </p:tav>
                                      </p:tavLst>
                                    </p:anim>
                                    <p:animEffect transition="in" filter="wipe(down)">
                                      <p:cBhvr>
                                        <p:cTn id="108" dur="500"/>
                                        <p:tgtEl>
                                          <p:spTgt spid="82"/>
                                        </p:tgtEl>
                                      </p:cBhvr>
                                    </p:animEffect>
                                  </p:childTnLst>
                                </p:cTn>
                              </p:par>
                              <p:par>
                                <p:cTn id="109" presetID="12" presetClass="entr" presetSubtype="1" fill="hold" nodeType="withEffect">
                                  <p:stCondLst>
                                    <p:cond delay="750"/>
                                  </p:stCondLst>
                                  <p:childTnLst>
                                    <p:set>
                                      <p:cBhvr>
                                        <p:cTn id="110" dur="1" fill="hold">
                                          <p:stCondLst>
                                            <p:cond delay="0"/>
                                          </p:stCondLst>
                                        </p:cTn>
                                        <p:tgtEl>
                                          <p:spTgt spid="85"/>
                                        </p:tgtEl>
                                        <p:attrNameLst>
                                          <p:attrName>style.visibility</p:attrName>
                                        </p:attrNameLst>
                                      </p:cBhvr>
                                      <p:to>
                                        <p:strVal val="visible"/>
                                      </p:to>
                                    </p:set>
                                    <p:anim calcmode="lin" valueType="num">
                                      <p:cBhvr additive="base">
                                        <p:cTn id="111" dur="500"/>
                                        <p:tgtEl>
                                          <p:spTgt spid="85"/>
                                        </p:tgtEl>
                                        <p:attrNameLst>
                                          <p:attrName>ppt_y</p:attrName>
                                        </p:attrNameLst>
                                      </p:cBhvr>
                                      <p:tavLst>
                                        <p:tav tm="0">
                                          <p:val>
                                            <p:strVal val="#ppt_y-#ppt_h*1.125000"/>
                                          </p:val>
                                        </p:tav>
                                        <p:tav tm="100000">
                                          <p:val>
                                            <p:strVal val="#ppt_y"/>
                                          </p:val>
                                        </p:tav>
                                      </p:tavLst>
                                    </p:anim>
                                    <p:animEffect transition="in" filter="wipe(down)">
                                      <p:cBhvr>
                                        <p:cTn id="112" dur="500"/>
                                        <p:tgtEl>
                                          <p:spTgt spid="85"/>
                                        </p:tgtEl>
                                      </p:cBhvr>
                                    </p:animEffect>
                                  </p:childTnLst>
                                </p:cTn>
                              </p:par>
                              <p:par>
                                <p:cTn id="113" presetID="12" presetClass="entr" presetSubtype="1" fill="hold" nodeType="withEffect">
                                  <p:stCondLst>
                                    <p:cond delay="0"/>
                                  </p:stCondLst>
                                  <p:childTnLst>
                                    <p:set>
                                      <p:cBhvr>
                                        <p:cTn id="114" dur="1" fill="hold">
                                          <p:stCondLst>
                                            <p:cond delay="0"/>
                                          </p:stCondLst>
                                        </p:cTn>
                                        <p:tgtEl>
                                          <p:spTgt spid="88"/>
                                        </p:tgtEl>
                                        <p:attrNameLst>
                                          <p:attrName>style.visibility</p:attrName>
                                        </p:attrNameLst>
                                      </p:cBhvr>
                                      <p:to>
                                        <p:strVal val="visible"/>
                                      </p:to>
                                    </p:set>
                                    <p:anim calcmode="lin" valueType="num">
                                      <p:cBhvr additive="base">
                                        <p:cTn id="115" dur="500"/>
                                        <p:tgtEl>
                                          <p:spTgt spid="88"/>
                                        </p:tgtEl>
                                        <p:attrNameLst>
                                          <p:attrName>ppt_y</p:attrName>
                                        </p:attrNameLst>
                                      </p:cBhvr>
                                      <p:tavLst>
                                        <p:tav tm="0">
                                          <p:val>
                                            <p:strVal val="#ppt_y-#ppt_h*1.125000"/>
                                          </p:val>
                                        </p:tav>
                                        <p:tav tm="100000">
                                          <p:val>
                                            <p:strVal val="#ppt_y"/>
                                          </p:val>
                                        </p:tav>
                                      </p:tavLst>
                                    </p:anim>
                                    <p:animEffect transition="in" filter="wipe(down)">
                                      <p:cBhvr>
                                        <p:cTn id="116" dur="500"/>
                                        <p:tgtEl>
                                          <p:spTgt spid="88"/>
                                        </p:tgtEl>
                                      </p:cBhvr>
                                    </p:animEffect>
                                  </p:childTnLst>
                                </p:cTn>
                              </p:par>
                              <p:par>
                                <p:cTn id="117" presetID="12" presetClass="entr" presetSubtype="1" fill="hold" nodeType="withEffect">
                                  <p:stCondLst>
                                    <p:cond delay="1250"/>
                                  </p:stCondLst>
                                  <p:childTnLst>
                                    <p:set>
                                      <p:cBhvr>
                                        <p:cTn id="118" dur="1" fill="hold">
                                          <p:stCondLst>
                                            <p:cond delay="0"/>
                                          </p:stCondLst>
                                        </p:cTn>
                                        <p:tgtEl>
                                          <p:spTgt spid="91"/>
                                        </p:tgtEl>
                                        <p:attrNameLst>
                                          <p:attrName>style.visibility</p:attrName>
                                        </p:attrNameLst>
                                      </p:cBhvr>
                                      <p:to>
                                        <p:strVal val="visible"/>
                                      </p:to>
                                    </p:set>
                                    <p:anim calcmode="lin" valueType="num">
                                      <p:cBhvr additive="base">
                                        <p:cTn id="119" dur="500"/>
                                        <p:tgtEl>
                                          <p:spTgt spid="91"/>
                                        </p:tgtEl>
                                        <p:attrNameLst>
                                          <p:attrName>ppt_y</p:attrName>
                                        </p:attrNameLst>
                                      </p:cBhvr>
                                      <p:tavLst>
                                        <p:tav tm="0">
                                          <p:val>
                                            <p:strVal val="#ppt_y-#ppt_h*1.125000"/>
                                          </p:val>
                                        </p:tav>
                                        <p:tav tm="100000">
                                          <p:val>
                                            <p:strVal val="#ppt_y"/>
                                          </p:val>
                                        </p:tav>
                                      </p:tavLst>
                                    </p:anim>
                                    <p:animEffect transition="in" filter="wipe(down)">
                                      <p:cBhvr>
                                        <p:cTn id="120" dur="500"/>
                                        <p:tgtEl>
                                          <p:spTgt spid="91"/>
                                        </p:tgtEl>
                                      </p:cBhvr>
                                    </p:animEffect>
                                  </p:childTnLst>
                                </p:cTn>
                              </p:par>
                              <p:par>
                                <p:cTn id="121" presetID="12" presetClass="entr" presetSubtype="1" fill="hold" nodeType="withEffect">
                                  <p:stCondLst>
                                    <p:cond delay="250"/>
                                  </p:stCondLst>
                                  <p:childTnLst>
                                    <p:set>
                                      <p:cBhvr>
                                        <p:cTn id="122" dur="1" fill="hold">
                                          <p:stCondLst>
                                            <p:cond delay="0"/>
                                          </p:stCondLst>
                                        </p:cTn>
                                        <p:tgtEl>
                                          <p:spTgt spid="94"/>
                                        </p:tgtEl>
                                        <p:attrNameLst>
                                          <p:attrName>style.visibility</p:attrName>
                                        </p:attrNameLst>
                                      </p:cBhvr>
                                      <p:to>
                                        <p:strVal val="visible"/>
                                      </p:to>
                                    </p:set>
                                    <p:anim calcmode="lin" valueType="num">
                                      <p:cBhvr additive="base">
                                        <p:cTn id="123" dur="500"/>
                                        <p:tgtEl>
                                          <p:spTgt spid="94"/>
                                        </p:tgtEl>
                                        <p:attrNameLst>
                                          <p:attrName>ppt_y</p:attrName>
                                        </p:attrNameLst>
                                      </p:cBhvr>
                                      <p:tavLst>
                                        <p:tav tm="0">
                                          <p:val>
                                            <p:strVal val="#ppt_y-#ppt_h*1.125000"/>
                                          </p:val>
                                        </p:tav>
                                        <p:tav tm="100000">
                                          <p:val>
                                            <p:strVal val="#ppt_y"/>
                                          </p:val>
                                        </p:tav>
                                      </p:tavLst>
                                    </p:anim>
                                    <p:animEffect transition="in" filter="wipe(down)">
                                      <p:cBhvr>
                                        <p:cTn id="124" dur="500"/>
                                        <p:tgtEl>
                                          <p:spTgt spid="94"/>
                                        </p:tgtEl>
                                      </p:cBhvr>
                                    </p:animEffect>
                                  </p:childTnLst>
                                </p:cTn>
                              </p:par>
                              <p:par>
                                <p:cTn id="125" presetID="12" presetClass="entr" presetSubtype="1" fill="hold" nodeType="withEffect">
                                  <p:stCondLst>
                                    <p:cond delay="0"/>
                                  </p:stCondLst>
                                  <p:childTnLst>
                                    <p:set>
                                      <p:cBhvr>
                                        <p:cTn id="126" dur="1" fill="hold">
                                          <p:stCondLst>
                                            <p:cond delay="0"/>
                                          </p:stCondLst>
                                        </p:cTn>
                                        <p:tgtEl>
                                          <p:spTgt spid="97"/>
                                        </p:tgtEl>
                                        <p:attrNameLst>
                                          <p:attrName>style.visibility</p:attrName>
                                        </p:attrNameLst>
                                      </p:cBhvr>
                                      <p:to>
                                        <p:strVal val="visible"/>
                                      </p:to>
                                    </p:set>
                                    <p:anim calcmode="lin" valueType="num">
                                      <p:cBhvr additive="base">
                                        <p:cTn id="127" dur="500"/>
                                        <p:tgtEl>
                                          <p:spTgt spid="97"/>
                                        </p:tgtEl>
                                        <p:attrNameLst>
                                          <p:attrName>ppt_y</p:attrName>
                                        </p:attrNameLst>
                                      </p:cBhvr>
                                      <p:tavLst>
                                        <p:tav tm="0">
                                          <p:val>
                                            <p:strVal val="#ppt_y-#ppt_h*1.125000"/>
                                          </p:val>
                                        </p:tav>
                                        <p:tav tm="100000">
                                          <p:val>
                                            <p:strVal val="#ppt_y"/>
                                          </p:val>
                                        </p:tav>
                                      </p:tavLst>
                                    </p:anim>
                                    <p:animEffect transition="in" filter="wipe(down)">
                                      <p:cBhvr>
                                        <p:cTn id="128" dur="500"/>
                                        <p:tgtEl>
                                          <p:spTgt spid="97"/>
                                        </p:tgtEl>
                                      </p:cBhvr>
                                    </p:animEffect>
                                  </p:childTnLst>
                                </p:cTn>
                              </p:par>
                              <p:par>
                                <p:cTn id="129" presetID="12" presetClass="entr" presetSubtype="1" fill="hold" nodeType="withEffect">
                                  <p:stCondLst>
                                    <p:cond delay="500"/>
                                  </p:stCondLst>
                                  <p:childTnLst>
                                    <p:set>
                                      <p:cBhvr>
                                        <p:cTn id="130" dur="1" fill="hold">
                                          <p:stCondLst>
                                            <p:cond delay="0"/>
                                          </p:stCondLst>
                                        </p:cTn>
                                        <p:tgtEl>
                                          <p:spTgt spid="100"/>
                                        </p:tgtEl>
                                        <p:attrNameLst>
                                          <p:attrName>style.visibility</p:attrName>
                                        </p:attrNameLst>
                                      </p:cBhvr>
                                      <p:to>
                                        <p:strVal val="visible"/>
                                      </p:to>
                                    </p:set>
                                    <p:anim calcmode="lin" valueType="num">
                                      <p:cBhvr additive="base">
                                        <p:cTn id="131" dur="500"/>
                                        <p:tgtEl>
                                          <p:spTgt spid="100"/>
                                        </p:tgtEl>
                                        <p:attrNameLst>
                                          <p:attrName>ppt_y</p:attrName>
                                        </p:attrNameLst>
                                      </p:cBhvr>
                                      <p:tavLst>
                                        <p:tav tm="0">
                                          <p:val>
                                            <p:strVal val="#ppt_y-#ppt_h*1.125000"/>
                                          </p:val>
                                        </p:tav>
                                        <p:tav tm="100000">
                                          <p:val>
                                            <p:strVal val="#ppt_y"/>
                                          </p:val>
                                        </p:tav>
                                      </p:tavLst>
                                    </p:anim>
                                    <p:animEffect transition="in" filter="wipe(down)">
                                      <p:cBhvr>
                                        <p:cTn id="132" dur="500"/>
                                        <p:tgtEl>
                                          <p:spTgt spid="100"/>
                                        </p:tgtEl>
                                      </p:cBhvr>
                                    </p:animEffect>
                                  </p:childTnLst>
                                </p:cTn>
                              </p:par>
                              <p:par>
                                <p:cTn id="133" presetID="12" presetClass="entr" presetSubtype="1" fill="hold" nodeType="withEffect">
                                  <p:stCondLst>
                                    <p:cond delay="0"/>
                                  </p:stCondLst>
                                  <p:childTnLst>
                                    <p:set>
                                      <p:cBhvr>
                                        <p:cTn id="134" dur="1" fill="hold">
                                          <p:stCondLst>
                                            <p:cond delay="0"/>
                                          </p:stCondLst>
                                        </p:cTn>
                                        <p:tgtEl>
                                          <p:spTgt spid="103"/>
                                        </p:tgtEl>
                                        <p:attrNameLst>
                                          <p:attrName>style.visibility</p:attrName>
                                        </p:attrNameLst>
                                      </p:cBhvr>
                                      <p:to>
                                        <p:strVal val="visible"/>
                                      </p:to>
                                    </p:set>
                                    <p:anim calcmode="lin" valueType="num">
                                      <p:cBhvr additive="base">
                                        <p:cTn id="135" dur="500"/>
                                        <p:tgtEl>
                                          <p:spTgt spid="103"/>
                                        </p:tgtEl>
                                        <p:attrNameLst>
                                          <p:attrName>ppt_y</p:attrName>
                                        </p:attrNameLst>
                                      </p:cBhvr>
                                      <p:tavLst>
                                        <p:tav tm="0">
                                          <p:val>
                                            <p:strVal val="#ppt_y-#ppt_h*1.125000"/>
                                          </p:val>
                                        </p:tav>
                                        <p:tav tm="100000">
                                          <p:val>
                                            <p:strVal val="#ppt_y"/>
                                          </p:val>
                                        </p:tav>
                                      </p:tavLst>
                                    </p:anim>
                                    <p:animEffect transition="in" filter="wipe(down)">
                                      <p:cBhvr>
                                        <p:cTn id="136" dur="500"/>
                                        <p:tgtEl>
                                          <p:spTgt spid="103"/>
                                        </p:tgtEl>
                                      </p:cBhvr>
                                    </p:animEffect>
                                  </p:childTnLst>
                                </p:cTn>
                              </p:par>
                              <p:par>
                                <p:cTn id="137" presetID="12" presetClass="entr" presetSubtype="1" fill="hold" nodeType="withEffect">
                                  <p:stCondLst>
                                    <p:cond delay="1000"/>
                                  </p:stCondLst>
                                  <p:childTnLst>
                                    <p:set>
                                      <p:cBhvr>
                                        <p:cTn id="138" dur="1" fill="hold">
                                          <p:stCondLst>
                                            <p:cond delay="0"/>
                                          </p:stCondLst>
                                        </p:cTn>
                                        <p:tgtEl>
                                          <p:spTgt spid="106"/>
                                        </p:tgtEl>
                                        <p:attrNameLst>
                                          <p:attrName>style.visibility</p:attrName>
                                        </p:attrNameLst>
                                      </p:cBhvr>
                                      <p:to>
                                        <p:strVal val="visible"/>
                                      </p:to>
                                    </p:set>
                                    <p:anim calcmode="lin" valueType="num">
                                      <p:cBhvr additive="base">
                                        <p:cTn id="139" dur="500"/>
                                        <p:tgtEl>
                                          <p:spTgt spid="106"/>
                                        </p:tgtEl>
                                        <p:attrNameLst>
                                          <p:attrName>ppt_y</p:attrName>
                                        </p:attrNameLst>
                                      </p:cBhvr>
                                      <p:tavLst>
                                        <p:tav tm="0">
                                          <p:val>
                                            <p:strVal val="#ppt_y-#ppt_h*1.125000"/>
                                          </p:val>
                                        </p:tav>
                                        <p:tav tm="100000">
                                          <p:val>
                                            <p:strVal val="#ppt_y"/>
                                          </p:val>
                                        </p:tav>
                                      </p:tavLst>
                                    </p:anim>
                                    <p:animEffect transition="in" filter="wipe(down)">
                                      <p:cBhvr>
                                        <p:cTn id="140" dur="500"/>
                                        <p:tgtEl>
                                          <p:spTgt spid="106"/>
                                        </p:tgtEl>
                                      </p:cBhvr>
                                    </p:animEffect>
                                  </p:childTnLst>
                                </p:cTn>
                              </p:par>
                              <p:par>
                                <p:cTn id="141" presetID="12" presetClass="entr" presetSubtype="1" fill="hold" nodeType="withEffect">
                                  <p:stCondLst>
                                    <p:cond delay="750"/>
                                  </p:stCondLst>
                                  <p:childTnLst>
                                    <p:set>
                                      <p:cBhvr>
                                        <p:cTn id="142" dur="1" fill="hold">
                                          <p:stCondLst>
                                            <p:cond delay="0"/>
                                          </p:stCondLst>
                                        </p:cTn>
                                        <p:tgtEl>
                                          <p:spTgt spid="109"/>
                                        </p:tgtEl>
                                        <p:attrNameLst>
                                          <p:attrName>style.visibility</p:attrName>
                                        </p:attrNameLst>
                                      </p:cBhvr>
                                      <p:to>
                                        <p:strVal val="visible"/>
                                      </p:to>
                                    </p:set>
                                    <p:anim calcmode="lin" valueType="num">
                                      <p:cBhvr additive="base">
                                        <p:cTn id="143" dur="500"/>
                                        <p:tgtEl>
                                          <p:spTgt spid="109"/>
                                        </p:tgtEl>
                                        <p:attrNameLst>
                                          <p:attrName>ppt_y</p:attrName>
                                        </p:attrNameLst>
                                      </p:cBhvr>
                                      <p:tavLst>
                                        <p:tav tm="0">
                                          <p:val>
                                            <p:strVal val="#ppt_y-#ppt_h*1.125000"/>
                                          </p:val>
                                        </p:tav>
                                        <p:tav tm="100000">
                                          <p:val>
                                            <p:strVal val="#ppt_y"/>
                                          </p:val>
                                        </p:tav>
                                      </p:tavLst>
                                    </p:anim>
                                    <p:animEffect transition="in" filter="wipe(down)">
                                      <p:cBhvr>
                                        <p:cTn id="144" dur="500"/>
                                        <p:tgtEl>
                                          <p:spTgt spid="109"/>
                                        </p:tgtEl>
                                      </p:cBhvr>
                                    </p:animEffect>
                                  </p:childTnLst>
                                </p:cTn>
                              </p:par>
                              <p:par>
                                <p:cTn id="145" presetID="12" presetClass="entr" presetSubtype="1" fill="hold" nodeType="withEffect">
                                  <p:stCondLst>
                                    <p:cond delay="0"/>
                                  </p:stCondLst>
                                  <p:childTnLst>
                                    <p:set>
                                      <p:cBhvr>
                                        <p:cTn id="146" dur="1" fill="hold">
                                          <p:stCondLst>
                                            <p:cond delay="0"/>
                                          </p:stCondLst>
                                        </p:cTn>
                                        <p:tgtEl>
                                          <p:spTgt spid="112"/>
                                        </p:tgtEl>
                                        <p:attrNameLst>
                                          <p:attrName>style.visibility</p:attrName>
                                        </p:attrNameLst>
                                      </p:cBhvr>
                                      <p:to>
                                        <p:strVal val="visible"/>
                                      </p:to>
                                    </p:set>
                                    <p:anim calcmode="lin" valueType="num">
                                      <p:cBhvr additive="base">
                                        <p:cTn id="147" dur="500"/>
                                        <p:tgtEl>
                                          <p:spTgt spid="112"/>
                                        </p:tgtEl>
                                        <p:attrNameLst>
                                          <p:attrName>ppt_y</p:attrName>
                                        </p:attrNameLst>
                                      </p:cBhvr>
                                      <p:tavLst>
                                        <p:tav tm="0">
                                          <p:val>
                                            <p:strVal val="#ppt_y-#ppt_h*1.125000"/>
                                          </p:val>
                                        </p:tav>
                                        <p:tav tm="100000">
                                          <p:val>
                                            <p:strVal val="#ppt_y"/>
                                          </p:val>
                                        </p:tav>
                                      </p:tavLst>
                                    </p:anim>
                                    <p:animEffect transition="in" filter="wipe(down)">
                                      <p:cBhvr>
                                        <p:cTn id="148" dur="500"/>
                                        <p:tgtEl>
                                          <p:spTgt spid="112"/>
                                        </p:tgtEl>
                                      </p:cBhvr>
                                    </p:animEffect>
                                  </p:childTnLst>
                                </p:cTn>
                              </p:par>
                              <p:par>
                                <p:cTn id="149" presetID="12" presetClass="entr" presetSubtype="1" fill="hold" nodeType="withEffect">
                                  <p:stCondLst>
                                    <p:cond delay="500"/>
                                  </p:stCondLst>
                                  <p:childTnLst>
                                    <p:set>
                                      <p:cBhvr>
                                        <p:cTn id="150" dur="1" fill="hold">
                                          <p:stCondLst>
                                            <p:cond delay="0"/>
                                          </p:stCondLst>
                                        </p:cTn>
                                        <p:tgtEl>
                                          <p:spTgt spid="115"/>
                                        </p:tgtEl>
                                        <p:attrNameLst>
                                          <p:attrName>style.visibility</p:attrName>
                                        </p:attrNameLst>
                                      </p:cBhvr>
                                      <p:to>
                                        <p:strVal val="visible"/>
                                      </p:to>
                                    </p:set>
                                    <p:anim calcmode="lin" valueType="num">
                                      <p:cBhvr additive="base">
                                        <p:cTn id="151" dur="500"/>
                                        <p:tgtEl>
                                          <p:spTgt spid="115"/>
                                        </p:tgtEl>
                                        <p:attrNameLst>
                                          <p:attrName>ppt_y</p:attrName>
                                        </p:attrNameLst>
                                      </p:cBhvr>
                                      <p:tavLst>
                                        <p:tav tm="0">
                                          <p:val>
                                            <p:strVal val="#ppt_y-#ppt_h*1.125000"/>
                                          </p:val>
                                        </p:tav>
                                        <p:tav tm="100000">
                                          <p:val>
                                            <p:strVal val="#ppt_y"/>
                                          </p:val>
                                        </p:tav>
                                      </p:tavLst>
                                    </p:anim>
                                    <p:animEffect transition="in" filter="wipe(down)">
                                      <p:cBhvr>
                                        <p:cTn id="152" dur="500"/>
                                        <p:tgtEl>
                                          <p:spTgt spid="115"/>
                                        </p:tgtEl>
                                      </p:cBhvr>
                                    </p:animEffect>
                                  </p:childTnLst>
                                </p:cTn>
                              </p:par>
                              <p:par>
                                <p:cTn id="153" presetID="12" presetClass="entr" presetSubtype="1" fill="hold" nodeType="withEffect">
                                  <p:stCondLst>
                                    <p:cond delay="1000"/>
                                  </p:stCondLst>
                                  <p:childTnLst>
                                    <p:set>
                                      <p:cBhvr>
                                        <p:cTn id="154" dur="1" fill="hold">
                                          <p:stCondLst>
                                            <p:cond delay="0"/>
                                          </p:stCondLst>
                                        </p:cTn>
                                        <p:tgtEl>
                                          <p:spTgt spid="118"/>
                                        </p:tgtEl>
                                        <p:attrNameLst>
                                          <p:attrName>style.visibility</p:attrName>
                                        </p:attrNameLst>
                                      </p:cBhvr>
                                      <p:to>
                                        <p:strVal val="visible"/>
                                      </p:to>
                                    </p:set>
                                    <p:anim calcmode="lin" valueType="num">
                                      <p:cBhvr additive="base">
                                        <p:cTn id="155" dur="500"/>
                                        <p:tgtEl>
                                          <p:spTgt spid="118"/>
                                        </p:tgtEl>
                                        <p:attrNameLst>
                                          <p:attrName>ppt_y</p:attrName>
                                        </p:attrNameLst>
                                      </p:cBhvr>
                                      <p:tavLst>
                                        <p:tav tm="0">
                                          <p:val>
                                            <p:strVal val="#ppt_y-#ppt_h*1.125000"/>
                                          </p:val>
                                        </p:tav>
                                        <p:tav tm="100000">
                                          <p:val>
                                            <p:strVal val="#ppt_y"/>
                                          </p:val>
                                        </p:tav>
                                      </p:tavLst>
                                    </p:anim>
                                    <p:animEffect transition="in" filter="wipe(down)">
                                      <p:cBhvr>
                                        <p:cTn id="156" dur="500"/>
                                        <p:tgtEl>
                                          <p:spTgt spid="118"/>
                                        </p:tgtEl>
                                      </p:cBhvr>
                                    </p:animEffect>
                                  </p:childTnLst>
                                </p:cTn>
                              </p:par>
                              <p:par>
                                <p:cTn id="157" presetID="12" presetClass="entr" presetSubtype="1" fill="hold" nodeType="withEffect">
                                  <p:stCondLst>
                                    <p:cond delay="0"/>
                                  </p:stCondLst>
                                  <p:childTnLst>
                                    <p:set>
                                      <p:cBhvr>
                                        <p:cTn id="158" dur="1" fill="hold">
                                          <p:stCondLst>
                                            <p:cond delay="0"/>
                                          </p:stCondLst>
                                        </p:cTn>
                                        <p:tgtEl>
                                          <p:spTgt spid="121"/>
                                        </p:tgtEl>
                                        <p:attrNameLst>
                                          <p:attrName>style.visibility</p:attrName>
                                        </p:attrNameLst>
                                      </p:cBhvr>
                                      <p:to>
                                        <p:strVal val="visible"/>
                                      </p:to>
                                    </p:set>
                                    <p:anim calcmode="lin" valueType="num">
                                      <p:cBhvr additive="base">
                                        <p:cTn id="159" dur="500"/>
                                        <p:tgtEl>
                                          <p:spTgt spid="121"/>
                                        </p:tgtEl>
                                        <p:attrNameLst>
                                          <p:attrName>ppt_y</p:attrName>
                                        </p:attrNameLst>
                                      </p:cBhvr>
                                      <p:tavLst>
                                        <p:tav tm="0">
                                          <p:val>
                                            <p:strVal val="#ppt_y-#ppt_h*1.125000"/>
                                          </p:val>
                                        </p:tav>
                                        <p:tav tm="100000">
                                          <p:val>
                                            <p:strVal val="#ppt_y"/>
                                          </p:val>
                                        </p:tav>
                                      </p:tavLst>
                                    </p:anim>
                                    <p:animEffect transition="in" filter="wipe(down)">
                                      <p:cBhvr>
                                        <p:cTn id="160" dur="500"/>
                                        <p:tgtEl>
                                          <p:spTgt spid="121"/>
                                        </p:tgtEl>
                                      </p:cBhvr>
                                    </p:animEffect>
                                  </p:childTnLst>
                                </p:cTn>
                              </p:par>
                              <p:par>
                                <p:cTn id="161" presetID="12" presetClass="entr" presetSubtype="1" fill="hold" nodeType="withEffect">
                                  <p:stCondLst>
                                    <p:cond delay="1500"/>
                                  </p:stCondLst>
                                  <p:childTnLst>
                                    <p:set>
                                      <p:cBhvr>
                                        <p:cTn id="162" dur="1" fill="hold">
                                          <p:stCondLst>
                                            <p:cond delay="0"/>
                                          </p:stCondLst>
                                        </p:cTn>
                                        <p:tgtEl>
                                          <p:spTgt spid="124"/>
                                        </p:tgtEl>
                                        <p:attrNameLst>
                                          <p:attrName>style.visibility</p:attrName>
                                        </p:attrNameLst>
                                      </p:cBhvr>
                                      <p:to>
                                        <p:strVal val="visible"/>
                                      </p:to>
                                    </p:set>
                                    <p:anim calcmode="lin" valueType="num">
                                      <p:cBhvr additive="base">
                                        <p:cTn id="163" dur="500"/>
                                        <p:tgtEl>
                                          <p:spTgt spid="124"/>
                                        </p:tgtEl>
                                        <p:attrNameLst>
                                          <p:attrName>ppt_y</p:attrName>
                                        </p:attrNameLst>
                                      </p:cBhvr>
                                      <p:tavLst>
                                        <p:tav tm="0">
                                          <p:val>
                                            <p:strVal val="#ppt_y-#ppt_h*1.125000"/>
                                          </p:val>
                                        </p:tav>
                                        <p:tav tm="100000">
                                          <p:val>
                                            <p:strVal val="#ppt_y"/>
                                          </p:val>
                                        </p:tav>
                                      </p:tavLst>
                                    </p:anim>
                                    <p:animEffect transition="in" filter="wipe(down)">
                                      <p:cBhvr>
                                        <p:cTn id="164" dur="500"/>
                                        <p:tgtEl>
                                          <p:spTgt spid="124"/>
                                        </p:tgtEl>
                                      </p:cBhvr>
                                    </p:animEffect>
                                  </p:childTnLst>
                                </p:cTn>
                              </p:par>
                              <p:par>
                                <p:cTn id="165" presetID="12" presetClass="entr" presetSubtype="1" fill="hold" nodeType="withEffect">
                                  <p:stCondLst>
                                    <p:cond delay="500"/>
                                  </p:stCondLst>
                                  <p:childTnLst>
                                    <p:set>
                                      <p:cBhvr>
                                        <p:cTn id="166" dur="1" fill="hold">
                                          <p:stCondLst>
                                            <p:cond delay="0"/>
                                          </p:stCondLst>
                                        </p:cTn>
                                        <p:tgtEl>
                                          <p:spTgt spid="127"/>
                                        </p:tgtEl>
                                        <p:attrNameLst>
                                          <p:attrName>style.visibility</p:attrName>
                                        </p:attrNameLst>
                                      </p:cBhvr>
                                      <p:to>
                                        <p:strVal val="visible"/>
                                      </p:to>
                                    </p:set>
                                    <p:anim calcmode="lin" valueType="num">
                                      <p:cBhvr additive="base">
                                        <p:cTn id="167" dur="500"/>
                                        <p:tgtEl>
                                          <p:spTgt spid="127"/>
                                        </p:tgtEl>
                                        <p:attrNameLst>
                                          <p:attrName>ppt_y</p:attrName>
                                        </p:attrNameLst>
                                      </p:cBhvr>
                                      <p:tavLst>
                                        <p:tav tm="0">
                                          <p:val>
                                            <p:strVal val="#ppt_y-#ppt_h*1.125000"/>
                                          </p:val>
                                        </p:tav>
                                        <p:tav tm="100000">
                                          <p:val>
                                            <p:strVal val="#ppt_y"/>
                                          </p:val>
                                        </p:tav>
                                      </p:tavLst>
                                    </p:anim>
                                    <p:animEffect transition="in" filter="wipe(down)">
                                      <p:cBhvr>
                                        <p:cTn id="168" dur="500"/>
                                        <p:tgtEl>
                                          <p:spTgt spid="127"/>
                                        </p:tgtEl>
                                      </p:cBhvr>
                                    </p:animEffect>
                                  </p:childTnLst>
                                </p:cTn>
                              </p:par>
                              <p:par>
                                <p:cTn id="169" presetID="12" presetClass="entr" presetSubtype="1" fill="hold" nodeType="withEffect">
                                  <p:stCondLst>
                                    <p:cond delay="250"/>
                                  </p:stCondLst>
                                  <p:childTnLst>
                                    <p:set>
                                      <p:cBhvr>
                                        <p:cTn id="170" dur="1" fill="hold">
                                          <p:stCondLst>
                                            <p:cond delay="0"/>
                                          </p:stCondLst>
                                        </p:cTn>
                                        <p:tgtEl>
                                          <p:spTgt spid="130"/>
                                        </p:tgtEl>
                                        <p:attrNameLst>
                                          <p:attrName>style.visibility</p:attrName>
                                        </p:attrNameLst>
                                      </p:cBhvr>
                                      <p:to>
                                        <p:strVal val="visible"/>
                                      </p:to>
                                    </p:set>
                                    <p:anim calcmode="lin" valueType="num">
                                      <p:cBhvr additive="base">
                                        <p:cTn id="171" dur="500"/>
                                        <p:tgtEl>
                                          <p:spTgt spid="130"/>
                                        </p:tgtEl>
                                        <p:attrNameLst>
                                          <p:attrName>ppt_y</p:attrName>
                                        </p:attrNameLst>
                                      </p:cBhvr>
                                      <p:tavLst>
                                        <p:tav tm="0">
                                          <p:val>
                                            <p:strVal val="#ppt_y-#ppt_h*1.125000"/>
                                          </p:val>
                                        </p:tav>
                                        <p:tav tm="100000">
                                          <p:val>
                                            <p:strVal val="#ppt_y"/>
                                          </p:val>
                                        </p:tav>
                                      </p:tavLst>
                                    </p:anim>
                                    <p:animEffect transition="in" filter="wipe(down)">
                                      <p:cBhvr>
                                        <p:cTn id="172" dur="500"/>
                                        <p:tgtEl>
                                          <p:spTgt spid="130"/>
                                        </p:tgtEl>
                                      </p:cBhvr>
                                    </p:animEffect>
                                  </p:childTnLst>
                                </p:cTn>
                              </p:par>
                              <p:par>
                                <p:cTn id="173" presetID="12" presetClass="entr" presetSubtype="1" fill="hold" nodeType="withEffect">
                                  <p:stCondLst>
                                    <p:cond delay="1750"/>
                                  </p:stCondLst>
                                  <p:childTnLst>
                                    <p:set>
                                      <p:cBhvr>
                                        <p:cTn id="174" dur="1" fill="hold">
                                          <p:stCondLst>
                                            <p:cond delay="0"/>
                                          </p:stCondLst>
                                        </p:cTn>
                                        <p:tgtEl>
                                          <p:spTgt spid="55"/>
                                        </p:tgtEl>
                                        <p:attrNameLst>
                                          <p:attrName>style.visibility</p:attrName>
                                        </p:attrNameLst>
                                      </p:cBhvr>
                                      <p:to>
                                        <p:strVal val="visible"/>
                                      </p:to>
                                    </p:set>
                                    <p:anim calcmode="lin" valueType="num">
                                      <p:cBhvr additive="base">
                                        <p:cTn id="175" dur="500"/>
                                        <p:tgtEl>
                                          <p:spTgt spid="55"/>
                                        </p:tgtEl>
                                        <p:attrNameLst>
                                          <p:attrName>ppt_y</p:attrName>
                                        </p:attrNameLst>
                                      </p:cBhvr>
                                      <p:tavLst>
                                        <p:tav tm="0">
                                          <p:val>
                                            <p:strVal val="#ppt_y-#ppt_h*1.125000"/>
                                          </p:val>
                                        </p:tav>
                                        <p:tav tm="100000">
                                          <p:val>
                                            <p:strVal val="#ppt_y"/>
                                          </p:val>
                                        </p:tav>
                                      </p:tavLst>
                                    </p:anim>
                                    <p:animEffect transition="in" filter="wipe(down)">
                                      <p:cBhvr>
                                        <p:cTn id="176" dur="500"/>
                                        <p:tgtEl>
                                          <p:spTgt spid="55"/>
                                        </p:tgtEl>
                                      </p:cBhvr>
                                    </p:animEffect>
                                  </p:childTnLst>
                                </p:cTn>
                              </p:par>
                              <p:par>
                                <p:cTn id="177" presetID="12" presetClass="entr" presetSubtype="1" fill="hold" nodeType="withEffect">
                                  <p:stCondLst>
                                    <p:cond delay="0"/>
                                  </p:stCondLst>
                                  <p:childTnLst>
                                    <p:set>
                                      <p:cBhvr>
                                        <p:cTn id="178" dur="1" fill="hold">
                                          <p:stCondLst>
                                            <p:cond delay="0"/>
                                          </p:stCondLst>
                                        </p:cTn>
                                        <p:tgtEl>
                                          <p:spTgt spid="64"/>
                                        </p:tgtEl>
                                        <p:attrNameLst>
                                          <p:attrName>style.visibility</p:attrName>
                                        </p:attrNameLst>
                                      </p:cBhvr>
                                      <p:to>
                                        <p:strVal val="visible"/>
                                      </p:to>
                                    </p:set>
                                    <p:anim calcmode="lin" valueType="num">
                                      <p:cBhvr additive="base">
                                        <p:cTn id="179" dur="500"/>
                                        <p:tgtEl>
                                          <p:spTgt spid="64"/>
                                        </p:tgtEl>
                                        <p:attrNameLst>
                                          <p:attrName>ppt_y</p:attrName>
                                        </p:attrNameLst>
                                      </p:cBhvr>
                                      <p:tavLst>
                                        <p:tav tm="0">
                                          <p:val>
                                            <p:strVal val="#ppt_y-#ppt_h*1.125000"/>
                                          </p:val>
                                        </p:tav>
                                        <p:tav tm="100000">
                                          <p:val>
                                            <p:strVal val="#ppt_y"/>
                                          </p:val>
                                        </p:tav>
                                      </p:tavLst>
                                    </p:anim>
                                    <p:animEffect transition="in" filter="wipe(down)">
                                      <p:cBhvr>
                                        <p:cTn id="180" dur="500"/>
                                        <p:tgtEl>
                                          <p:spTgt spid="64"/>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134"/>
                                        </p:tgtEl>
                                        <p:attrNameLst>
                                          <p:attrName>style.visibility</p:attrName>
                                        </p:attrNameLst>
                                      </p:cBhvr>
                                      <p:to>
                                        <p:strVal val="visible"/>
                                      </p:to>
                                    </p:set>
                                    <p:animEffect transition="in" filter="fade">
                                      <p:cBhvr>
                                        <p:cTn id="185" dur="500"/>
                                        <p:tgtEl>
                                          <p:spTgt spid="134"/>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135"/>
                                        </p:tgtEl>
                                        <p:attrNameLst>
                                          <p:attrName>style.visibility</p:attrName>
                                        </p:attrNameLst>
                                      </p:cBhvr>
                                      <p:to>
                                        <p:strVal val="visible"/>
                                      </p:to>
                                    </p:set>
                                    <p:animEffect transition="in" filter="fade">
                                      <p:cBhvr>
                                        <p:cTn id="190" dur="500"/>
                                        <p:tgtEl>
                                          <p:spTgt spid="135"/>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136"/>
                                        </p:tgtEl>
                                        <p:attrNameLst>
                                          <p:attrName>style.visibility</p:attrName>
                                        </p:attrNameLst>
                                      </p:cBhvr>
                                      <p:to>
                                        <p:strVal val="visible"/>
                                      </p:to>
                                    </p:set>
                                    <p:animEffect transition="in" filter="fade">
                                      <p:cBhvr>
                                        <p:cTn id="195" dur="500"/>
                                        <p:tgtEl>
                                          <p:spTgt spid="136"/>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137"/>
                                        </p:tgtEl>
                                        <p:attrNameLst>
                                          <p:attrName>style.visibility</p:attrName>
                                        </p:attrNameLst>
                                      </p:cBhvr>
                                      <p:to>
                                        <p:strVal val="visible"/>
                                      </p:to>
                                    </p:set>
                                    <p:animEffect transition="in" filter="fade">
                                      <p:cBhvr>
                                        <p:cTn id="200" dur="500"/>
                                        <p:tgtEl>
                                          <p:spTgt spid="13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1" fill="hold" nodeType="clickEffect">
                                  <p:stCondLst>
                                    <p:cond delay="0"/>
                                  </p:stCondLst>
                                  <p:childTnLst>
                                    <p:set>
                                      <p:cBhvr>
                                        <p:cTn id="204" dur="1" fill="hold">
                                          <p:stCondLst>
                                            <p:cond delay="0"/>
                                          </p:stCondLst>
                                        </p:cTn>
                                        <p:tgtEl>
                                          <p:spTgt spid="138"/>
                                        </p:tgtEl>
                                        <p:attrNameLst>
                                          <p:attrName>style.visibility</p:attrName>
                                        </p:attrNameLst>
                                      </p:cBhvr>
                                      <p:to>
                                        <p:strVal val="visible"/>
                                      </p:to>
                                    </p:set>
                                    <p:animEffect transition="in" filter="wipe(up)">
                                      <p:cBhvr>
                                        <p:cTn id="205" dur="500"/>
                                        <p:tgtEl>
                                          <p:spTgt spid="138"/>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133"/>
                                        </p:tgtEl>
                                        <p:attrNameLst>
                                          <p:attrName>style.visibility</p:attrName>
                                        </p:attrNameLst>
                                      </p:cBhvr>
                                      <p:to>
                                        <p:strVal val="visible"/>
                                      </p:to>
                                    </p:set>
                                    <p:animEffect transition="in" filter="wipe(down)">
                                      <p:cBhvr>
                                        <p:cTn id="208"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3" grpId="0" animBg="1"/>
      <p:bldP spid="134" grpId="0"/>
      <p:bldP spid="135" grpId="0"/>
      <p:bldP spid="136" grpId="0"/>
      <p:bldP spid="1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943AB774-7D70-8A89-C5AE-A100D62B704B}"/>
              </a:ext>
            </a:extLst>
          </p:cNvPr>
          <p:cNvSpPr/>
          <p:nvPr/>
        </p:nvSpPr>
        <p:spPr>
          <a:xfrm>
            <a:off x="5314950" y="2395024"/>
            <a:ext cx="1523753" cy="435358"/>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61E6D44A-ECBA-0487-CDF0-518A09112F9A}"/>
              </a:ext>
            </a:extLst>
          </p:cNvPr>
          <p:cNvSpPr/>
          <p:nvPr/>
        </p:nvSpPr>
        <p:spPr>
          <a:xfrm>
            <a:off x="5314950" y="2721543"/>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4C2FBFE7-2767-0958-9997-84C4C910AF98}"/>
              </a:ext>
            </a:extLst>
          </p:cNvPr>
          <p:cNvSpPr/>
          <p:nvPr/>
        </p:nvSpPr>
        <p:spPr>
          <a:xfrm>
            <a:off x="5314950" y="3265741"/>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5FEA0CF5-F62F-3D39-6EAE-669E7F3F7102}"/>
              </a:ext>
            </a:extLst>
          </p:cNvPr>
          <p:cNvSpPr/>
          <p:nvPr/>
        </p:nvSpPr>
        <p:spPr>
          <a:xfrm>
            <a:off x="5314950" y="3809939"/>
            <a:ext cx="1523753" cy="653037"/>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4" name="Oval 3" hidden="1">
            <a:extLst>
              <a:ext uri="{FF2B5EF4-FFF2-40B4-BE49-F238E27FC236}">
                <a16:creationId xmlns:a16="http://schemas.microsoft.com/office/drawing/2014/main" id="{BED8EFA2-7B89-D4BF-5175-9156D7160119}"/>
              </a:ext>
            </a:extLst>
          </p:cNvPr>
          <p:cNvSpPr/>
          <p:nvPr/>
        </p:nvSpPr>
        <p:spPr>
          <a:xfrm>
            <a:off x="6552219" y="3574360"/>
            <a:ext cx="130542" cy="1305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itle 24">
            <a:extLst>
              <a:ext uri="{FF2B5EF4-FFF2-40B4-BE49-F238E27FC236}">
                <a16:creationId xmlns:a16="http://schemas.microsoft.com/office/drawing/2014/main" id="{064E7CFC-CB8C-2980-EEA4-FA12A88167B7}"/>
              </a:ext>
            </a:extLst>
          </p:cNvPr>
          <p:cNvSpPr>
            <a:spLocks noGrp="1"/>
          </p:cNvSpPr>
          <p:nvPr>
            <p:ph type="title"/>
          </p:nvPr>
        </p:nvSpPr>
        <p:spPr/>
        <p:txBody>
          <a:bodyPr/>
          <a:lstStyle/>
          <a:p>
            <a:r>
              <a:rPr lang="es-ES"/>
              <a:t>2. Integrated data repository</a:t>
            </a:r>
          </a:p>
        </p:txBody>
      </p:sp>
      <p:sp>
        <p:nvSpPr>
          <p:cNvPr id="10" name="TextBox 9">
            <a:extLst>
              <a:ext uri="{FF2B5EF4-FFF2-40B4-BE49-F238E27FC236}">
                <a16:creationId xmlns:a16="http://schemas.microsoft.com/office/drawing/2014/main" id="{3E7A2E84-B611-BA4E-34E5-90D295BAB6A9}"/>
              </a:ext>
            </a:extLst>
          </p:cNvPr>
          <p:cNvSpPr txBox="1"/>
          <p:nvPr/>
        </p:nvSpPr>
        <p:spPr>
          <a:xfrm>
            <a:off x="3973431" y="1604474"/>
            <a:ext cx="4253163" cy="461665"/>
          </a:xfrm>
          <a:prstGeom prst="rect">
            <a:avLst/>
          </a:prstGeom>
          <a:noFill/>
        </p:spPr>
        <p:txBody>
          <a:bodyPr wrap="square" rtlCol="0">
            <a:spAutoFit/>
          </a:bodyPr>
          <a:lstStyle/>
          <a:p>
            <a:pPr algn="ctr">
              <a:buClr>
                <a:srgbClr val="008CCF"/>
              </a:buClr>
            </a:pPr>
            <a:r>
              <a:rPr lang="es-ES" sz="2400"/>
              <a:t>One single data repository</a:t>
            </a:r>
          </a:p>
        </p:txBody>
      </p:sp>
      <p:sp>
        <p:nvSpPr>
          <p:cNvPr id="11" name="TextBox 10">
            <a:extLst>
              <a:ext uri="{FF2B5EF4-FFF2-40B4-BE49-F238E27FC236}">
                <a16:creationId xmlns:a16="http://schemas.microsoft.com/office/drawing/2014/main" id="{2362BB58-B25D-C041-C696-B29074CD2BAD}"/>
              </a:ext>
            </a:extLst>
          </p:cNvPr>
          <p:cNvSpPr txBox="1"/>
          <p:nvPr/>
        </p:nvSpPr>
        <p:spPr>
          <a:xfrm>
            <a:off x="3973431" y="4667502"/>
            <a:ext cx="4253163" cy="461665"/>
          </a:xfrm>
          <a:prstGeom prst="rect">
            <a:avLst/>
          </a:prstGeom>
          <a:noFill/>
        </p:spPr>
        <p:txBody>
          <a:bodyPr wrap="square" rtlCol="0">
            <a:spAutoFit/>
          </a:bodyPr>
          <a:lstStyle/>
          <a:p>
            <a:pPr algn="ctr">
              <a:buClr>
                <a:srgbClr val="008CCF"/>
              </a:buClr>
            </a:pPr>
            <a:r>
              <a:rPr lang="es-ES" sz="2400"/>
              <a:t>Central data warehouse</a:t>
            </a:r>
          </a:p>
        </p:txBody>
      </p:sp>
    </p:spTree>
    <p:custDataLst>
      <p:tags r:id="rId1"/>
    </p:custDataLst>
    <p:extLst>
      <p:ext uri="{BB962C8B-B14F-4D97-AF65-F5344CB8AC3E}">
        <p14:creationId xmlns:p14="http://schemas.microsoft.com/office/powerpoint/2010/main" val="291185794"/>
      </p:ext>
    </p:extLst>
  </p:cSld>
  <p:clrMapOvr>
    <a:masterClrMapping/>
  </p:clrMapOvr>
  <mc:AlternateContent xmlns:mc="http://schemas.openxmlformats.org/markup-compatibility/2006" xmlns:p14="http://schemas.microsoft.com/office/powerpoint/2010/main">
    <mc:Choice Requires="p14">
      <p:transition spd="slow" p14:dur="2000" advTm="19176"/>
    </mc:Choice>
    <mc:Fallback xmlns="">
      <p:transition spd="slow" advTm="191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70668314"/>
  <p:tag name="ISPRING_ULTRA_SCORM_COURCE_TITLE" val="1.2.1 Conceptual design principles"/>
  <p:tag name="ISPRING_PRESENTATION_TITLE" val="1.2.1 Conceptual design principles"/>
  <p:tag name="ISPRING_SCREEN_RECS_UPDATED" val="C:\Users\simonase\Documents\Maintenance course\Source files\1.2.1 Conceptual design principles of DHIS2\"/>
  <p:tag name="ISPRING_RESOURCE_FOLDER" val="C:\Users\simonase\Documents\Maintenance course\Source files\1.2.1 Conceptual design principles of DHIS2\"/>
  <p:tag name="ISPRING_PRESENTATION_PATH" val="C:\Users\simonase\Documents\Maintenance course\Source files\1.2.1 Conceptual design principles of DHIS2.pptx"/>
  <p:tag name="FLASHSPRING_ZOOM_TAG" val="66"/>
  <p:tag name="ISPRING_PRESENTATION_INFO_2" val="&lt;?xml version=&quot;1.0&quot; encoding=&quot;UTF-8&quot; standalone=&quot;no&quot; ?&gt;&#10;&lt;presentation2&gt;&#10;&#10;  &lt;slides&gt;&#10;    &lt;slide id=&quot;{B334E43E-2E05-47A2-9104-CD8140443A3D}&quot; pptId=&quot;299&quot;/&gt;&#10;    &lt;slide id=&quot;{D40CC84C-5821-493A-91A9-BC44FEF3D125}&quot; pptId=&quot;391&quot;/&gt;&#10;    &lt;slide id=&quot;{9180200E-BFA7-4EF9-BD4D-0297E865B37D}&quot; pptId=&quot;392&quot;/&gt;&#10;    &lt;slide id=&quot;{7AF092CD-67AD-4114-8691-35ED021CF281}&quot; pptId=&quot;393&quot;/&gt;&#10;    &lt;slide id=&quot;{BBB514C4-82EE-48AC-923B-71B4DFA11F6B}&quot; pptId=&quot;408&quot;/&gt;&#10;    &lt;slide id=&quot;{D87C6F85-7F7B-4509-B563-179491110833}&quot; pptId=&quot;394&quot;/&gt;&#10;    &lt;slide id=&quot;{2F494656-0467-4FDF-90F9-DE696E9C7AFE}&quot; pptId=&quot;409&quot;/&gt;&#10;    &lt;slide id=&quot;{9230A977-70BD-40AD-AF02-E48E601D4E79}&quot; pptId=&quot;395&quot;/&gt;&#10;    &lt;slide id=&quot;{6255B553-B72B-46BA-9B6E-877F19A01BAB}&quot; pptId=&quot;396&quot;/&gt;&#10;    &lt;slide id=&quot;{BDD28AE0-103F-4A7E-A036-BD365FBD2A47}&quot; pptId=&quot;397&quot;/&gt;&#10;    &lt;slide id=&quot;{84A181C8-905E-4E22-8EB1-6D964026C876}&quot; pptId=&quot;398&quot;/&gt;&#10;    &lt;slide id=&quot;{C722477E-283B-401A-B83B-A337A504603A}&quot; pptId=&quot;399&quot;/&gt;&#10;    &lt;slide id=&quot;{366D901E-BD63-4A6A-8979-23EEEB7BEEAF}&quot; pptId=&quot;400&quot;/&gt;&#10;    &lt;slide id=&quot;{5F67A1EE-0B33-4BA3-B03C-CCBC99B17CEC}&quot; pptId=&quot;401&quot;/&gt;&#10;    &lt;slide id=&quot;{CB495C13-E5D7-46C6-A568-00BBE67AF6EC}&quot; pptId=&quot;402&quot;/&gt;&#10;    &lt;slide id=&quot;{8BFA3C1A-BA47-4645-991B-580203B12B06}&quot; pptId=&quot;403&quot;/&gt;&#10;    &lt;slide id=&quot;{79ECEB52-1F39-4C20-BC51-DCD71B05658D}&quot; pptId=&quot;404&quot;/&gt;&#10;    &lt;slide id=&quot;{BD3C9DB8-2716-49C5-B4F1-FFC1CDA29933}&quot; pptId=&quot;405&quot;/&gt;&#10;    &lt;slide id=&quot;{28975E0D-82B9-46CB-8FC8-42ACE5558E65}&quot; pptId=&quot;406&quot;/&gt;&#10;    &lt;slide id=&quot;{EFAF5204-C166-4224-91BA-73603758B083}&quot; pptId=&quot;302&quot;/&gt;&#10;    &lt;slide id=&quot;{DA857443-3EBE-4C05-9A70-4A170A0F1712}&quot; pptId=&quot;272&quot;/&gt;&#10;  &lt;/slides&gt;&#10;&#10;  &lt;narration&gt;&#10;    &lt;audioTracks&gt;&#10;      &lt;audioTrack muted=&quot;false&quot; name=&quot;intro&quot; resource=&quot;d47e0091&quot; slideId=&quot;{B334E43E-2E05-47A2-9104-CD8140443A3D}&quot; startTime=&quot;0&quot; stepIndex=&quot;0&quot; volume=&quot;1&quot;&gt;&#10;        &lt;audio channels=&quot;2&quot; format=&quot;fltp&quot; sampleRate=&quot;44100&quot;/&gt;&#10;      &lt;/audioTrack&gt;&#10;      &lt;audioTrack muted=&quot;false&quot; name=&quot;outro&quot; resource=&quot;ebe570bf&quot; slideId=&quot;{DA857443-3EBE-4C05-9A70-4A170A0F1712}&quot; startTime=&quot;0&quot; stepIndex=&quot;0&quot; volume=&quot;1&quot;&gt;&#10;        &lt;audio channels=&quot;2&quot; format=&quot;fltp&quot; sampleRate=&quot;44100&quot;/&gt;&#10;      &lt;/audioTrack&gt;&#10;      &lt;audioTrack muted=&quot;false&quot; name=&quot;Slide 2&quot; resource=&quot;4739e87c&quot; slideId=&quot;{D40CC84C-5821-493A-91A9-BC44FEF3D125}&quot; startTime=&quot;0&quot; stepIndex=&quot;0&quot; volume=&quot;1&quot;&gt;&#10;        &lt;audio channels=&quot;2&quot; format=&quot;fltp&quot; sampleRate=&quot;48000&quot;/&gt;&#10;      &lt;/audioTrack&gt;&#10;      &lt;audioTrack muted=&quot;false&quot; name=&quot;Slide 3&quot; resource=&quot;3817992f&quot; slideId=&quot;{9180200E-BFA7-4EF9-BD4D-0297E865B37D}&quot; startTime=&quot;0&quot; stepIndex=&quot;0&quot; volume=&quot;1&quot;&gt;&#10;        &lt;audio channels=&quot;2&quot; format=&quot;fltp&quot; sampleRate=&quot;48000&quot;/&gt;&#10;      &lt;/audioTrack&gt;&#10;      &lt;audioTrack muted=&quot;false&quot; name=&quot;Slide 4&quot; resource=&quot;b51e283f&quot; slideId=&quot;{7AF092CD-67AD-4114-8691-35ED021CF281}&quot; startTime=&quot;0&quot; stepIndex=&quot;0&quot; volume=&quot;1&quot;&gt;&#10;        &lt;audio channels=&quot;2&quot; format=&quot;fltp&quot; sampleRate=&quot;48000&quot;/&gt;&#10;      &lt;/audioTrack&gt;&#10;      &lt;audioTrack muted=&quot;false&quot; name=&quot;Slide 5&quot; resource=&quot;c720c7b0&quot; slideId=&quot;{BBB514C4-82EE-48AC-923B-71B4DFA11F6B}&quot; startTime=&quot;0&quot; stepIndex=&quot;0&quot; volume=&quot;1&quot;&gt;&#10;        &lt;audio channels=&quot;2&quot; format=&quot;fltp&quot; sampleRate=&quot;48000&quot;/&gt;&#10;      &lt;/audioTrack&gt;&#10;      &lt;audioTrack muted=&quot;false&quot; name=&quot;Slide 6&quot; resource=&quot;546246f0&quot; slideId=&quot;{D87C6F85-7F7B-4509-B563-179491110833}&quot; startTime=&quot;0&quot; stepIndex=&quot;0&quot; volume=&quot;1&quot;&gt;&#10;        &lt;audio channels=&quot;2&quot; format=&quot;fltp&quot; sampleRate=&quot;48000&quot;/&gt;&#10;      &lt;/audioTrack&gt;&#10;      &lt;audioTrack muted=&quot;false&quot; name=&quot;Slide 7&quot; resource=&quot;395ecfdc&quot; slideId=&quot;{2F494656-0467-4FDF-90F9-DE696E9C7AFE}&quot; startTime=&quot;0&quot; stepIndex=&quot;0&quot; volume=&quot;1&quot;&gt;&#10;        &lt;audio channels=&quot;2&quot; format=&quot;fltp&quot; sampleRate=&quot;48000&quot;/&gt;&#10;      &lt;/audioTrack&gt;&#10;      &lt;audioTrack muted=&quot;false&quot; name=&quot;Slide 8&quot; resource=&quot;95c73bc7&quot; slideId=&quot;{9230A977-70BD-40AD-AF02-E48E601D4E79}&quot; startTime=&quot;0&quot; stepIndex=&quot;0&quot; volume=&quot;1&quot;&gt;&#10;        &lt;audio channels=&quot;2&quot; format=&quot;fltp&quot; sampleRate=&quot;48000&quot;/&gt;&#10;      &lt;/audioTrack&gt;&#10;      &lt;audioTrack muted=&quot;false&quot; name=&quot;Slide 9&quot; resource=&quot;d2109523&quot; slideId=&quot;{6255B553-B72B-46BA-9B6E-877F19A01BAB}&quot; startTime=&quot;0&quot; stepIndex=&quot;0&quot; volume=&quot;1&quot;&gt;&#10;        &lt;audio channels=&quot;2&quot; format=&quot;fltp&quot; sampleRate=&quot;48000&quot;/&gt;&#10;      &lt;/audioTrack&gt;&#10;      &lt;audioTrack muted=&quot;false&quot; name=&quot;Slide 10&quot; resource=&quot;3c308e64&quot; slideId=&quot;{BDD28AE0-103F-4A7E-A036-BD365FBD2A47}&quot; startTime=&quot;0&quot; stepIndex=&quot;0&quot; volume=&quot;1&quot;&gt;&#10;        &lt;audio channels=&quot;2&quot; format=&quot;fltp&quot; sampleRate=&quot;48000&quot;/&gt;&#10;      &lt;/audioTrack&gt;&#10;      &lt;audioTrack muted=&quot;false&quot; name=&quot;Slide 11&quot; resource=&quot;26fdb312&quot; slideId=&quot;{84A181C8-905E-4E22-8EB1-6D964026C876}&quot; startTime=&quot;0&quot; stepIndex=&quot;0&quot; volume=&quot;1&quot;&gt;&#10;        &lt;audio channels=&quot;2&quot; format=&quot;fltp&quot; sampleRate=&quot;48000&quot;/&gt;&#10;      &lt;/audioTrack&gt;&#10;      &lt;audioTrack muted=&quot;false&quot; name=&quot;Slide 12&quot; resource=&quot;5373c39e&quot; slideId=&quot;{C722477E-283B-401A-B83B-A337A504603A}&quot; startTime=&quot;0&quot; stepIndex=&quot;0&quot; volume=&quot;1&quot;&gt;&#10;        &lt;audio channels=&quot;2&quot; format=&quot;fltp&quot; sampleRate=&quot;48000&quot;/&gt;&#10;      &lt;/audioTrack&gt;&#10;      &lt;audioTrack muted=&quot;false&quot; name=&quot;Slide 13&quot; resource=&quot;5e775a4f&quot; slideId=&quot;{366D901E-BD63-4A6A-8979-23EEEB7BEEAF}&quot; startTime=&quot;0&quot; stepIndex=&quot;0&quot; volume=&quot;1&quot;&gt;&#10;        &lt;audio channels=&quot;2&quot; format=&quot;fltp&quot; sampleRate=&quot;48000&quot;/&gt;&#10;      &lt;/audioTrack&gt;&#10;      &lt;audioTrack muted=&quot;false&quot; name=&quot;Slide 14&quot; resource=&quot;570fea47&quot; slideId=&quot;{5F67A1EE-0B33-4BA3-B03C-CCBC99B17CEC}&quot; startTime=&quot;0&quot; stepIndex=&quot;0&quot; volume=&quot;1&quot;&gt;&#10;        &lt;audio channels=&quot;2&quot; format=&quot;fltp&quot; sampleRate=&quot;48000&quot;/&gt;&#10;      &lt;/audioTrack&gt;&#10;      &lt;audioTrack muted=&quot;false&quot; name=&quot;Slide 15&quot; resource=&quot;ccb59d4b&quot; slideId=&quot;{CB495C13-E5D7-46C6-A568-00BBE67AF6EC}&quot; startTime=&quot;0&quot; stepIndex=&quot;0&quot; volume=&quot;1&quot;&gt;&#10;        &lt;audio channels=&quot;2&quot; format=&quot;fltp&quot; sampleRate=&quot;48000&quot;/&gt;&#10;      &lt;/audioTrack&gt;&#10;      &lt;audioTrack muted=&quot;false&quot; name=&quot;Slide 16&quot; resource=&quot;01bea319&quot; slideId=&quot;{8BFA3C1A-BA47-4645-991B-580203B12B06}&quot; startTime=&quot;0&quot; stepIndex=&quot;0&quot; volume=&quot;1&quot;&gt;&#10;        &lt;audio channels=&quot;2&quot; format=&quot;fltp&quot; sampleRate=&quot;48000&quot;/&gt;&#10;      &lt;/audioTrack&gt;&#10;      &lt;audioTrack muted=&quot;false&quot; name=&quot;Slide 17&quot; resource=&quot;c958c723&quot; slideId=&quot;{79ECEB52-1F39-4C20-BC51-DCD71B05658D}&quot; startTime=&quot;0&quot; stepIndex=&quot;0&quot; volume=&quot;1&quot;&gt;&#10;        &lt;audio channels=&quot;2&quot; format=&quot;fltp&quot; sampleRate=&quot;48000&quot;/&gt;&#10;      &lt;/audioTrack&gt;&#10;      &lt;audioTrack muted=&quot;false&quot; name=&quot;Slide 18&quot; resource=&quot;12fb51d4&quot; slideId=&quot;{BD3C9DB8-2716-49C5-B4F1-FFC1CDA29933}&quot; startTime=&quot;0&quot; stepIndex=&quot;0&quot; volume=&quot;1&quot;&gt;&#10;        &lt;audio channels=&quot;2&quot; format=&quot;fltp&quot; sampleRate=&quot;48000&quot;/&gt;&#10;      &lt;/audioTrack&gt;&#10;      &lt;audioTrack muted=&quot;false&quot; name=&quot;Slide 19&quot; resource=&quot;77b83d39&quot; slideId=&quot;{28975E0D-82B9-46CB-8FC8-42ACE5558E65}&quot; startTime=&quot;0&quot; stepIndex=&quot;0&quot; volume=&quot;1&quot;&gt;&#10;        &lt;audio channels=&quot;2&quot; format=&quot;fltp&quot; sampleRate=&quot;48000&quot;/&gt;&#10;      &lt;/audioTrack&gt;&#10;      &lt;audioTrack muted=&quot;false&quot; name=&quot;Slide 20&quot; resource=&quot;57afff64&quot; slideId=&quot;{EFAF5204-C166-4224-91BA-73603758B083}&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Q8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D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P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D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P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hD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4Q8ZUlBOzImkAAABuAAAAHAAAAHVuaXZlcnNhbC9sb2NhbF9zZXR0aW5ncy54bWwNzDEOgzAMQNGdU1jeKe3WgcDGVpbSA1jERZEcG5GA4PZk+8PTb/szChy8pWDq8PV4IrDO5oMuDn/TUL8RUib1JKbsUA2h76pWbCb5cs4FJliFLt4mjiUyjxSLHHYRqOFTXv/AHpuuugFQSwMEFAACAAgA+EP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D4Q8ZU4PiPDUkAAABqAAAAGwAAAHVuaXZlcnNhbC91bml2ZXJzYWwucG5nLnhtbLOxr8jNUShLLSrOzM+zVTLUM1Cyt+PlsikoSi3LTC1XqACKGekZQICSQiUqtzwzpSTDVsnS1BIhlpGamZ5RYqtkbogQ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PhDxlQGoq6pcgYAACYZAAAdAAAAAAAAAAEAAAAAAOARAAB1bml2ZXJzYWwvY29tbW9uX21lc3NhZ2VzLmxuZ1BLAQIAABQAAgAIAPhDxlQVHmAbowAAAH8BAAAuAAAAAAAAAAEAAAAAAI0YAAB1bml2ZXJzYWwvcGxheWJhY2tfYW5kX25hdmlnYXRpb25fc2V0dGluZ3MueG1sUEsBAgAAFAACAAgA+EPGVFmBjoFRBAAA3BUAACcAAAAAAAAAAQAAAAAAfBkAAHVuaXZlcnNhbC9mbGFzaF9wdWJsaXNoaW5nX3NldHRpbmdzLnhtbFBLAQIAABQAAgAIAPhDxlSh04FOhgMAAOAMAAAhAAAAAAAAAAEAAAAAABIeAAB1bml2ZXJzYWwvZmxhc2hfc2tpbl9zZXR0aW5ncy54bWxQSwECAAAUAAIACAD4Q8ZUkUoaz0wEAABmFQAAJgAAAAAAAAABAAAAAADXIQAAdW5pdmVyc2FsL2h0bWxfcHVibGlzaGluZ19zZXR0aW5ncy54bWxQSwECAAAUAAIACAD4Q8ZU603iqcMBAACLBgAAIQAAAAAAAAABAAAAAABnJgAAdW5pdmVyc2FsL2h0bWxfc2tpbl9zZXR0aW5ncy5qc29uUEsBAgAAFAACAAgA+EPGVJQTsyJpAAAAbgAAABwAAAAAAAAAAQAAAAAAaSgAAHVuaXZlcnNhbC9sb2NhbF9zZXR0aW5ncy54bWxQSwECAAAUAAIACAD4Q8ZUIDAluMASAADYMwAAFwAAAAAAAAAAAAAAAAAMKQAAdW5pdmVyc2FsL3VuaXZlcnNhbC5wbmdQSwECAAAUAAIACAD4Q8ZU4PiPDUkAAABqAAAAGwAAAAAAAAABAAAAAAABPAAAdW5pdmVyc2FsL3VuaXZlcnNhbC5wbmcueG1sUEsBAgAAFAACAAgA7FwqVPaxDkKjBQAApRUAACAAAAAAAAAAAQAAAAAAgzwAAHZpZGVvbGVjdHVyZS9jb21tb25fbWVzc2FnZXMubG5nUEsBAgAAFAACAAgA7FwqVBUeYBujAAAAfwEAADEAAAAAAAAAAQAAAAAAZEIAAHZpZGVvbGVjdHVyZS9wbGF5YmFja19hbmRfbmF2aWdhdGlvbl9zZXR0aW5ncy54bWxQSwECAAAUAAIACADsXCpUp4ruNgwFAADlGQAAKgAAAAAAAAABAAAAAABWQwAAdmlkZW9sZWN0dXJlL2ZsYXNoX3B1Ymxpc2hpbmdfc2V0dGluZ3MueG1sUEsBAgAAFAACAAgA7FwqVI92Vf5vAgAAhwgAACQAAAAAAAAAAQAAAAAAqkgAAHZpZGVvbGVjdHVyZS9mbGFzaF9za2luX3NldHRpbmdzLnhtbFBLAQIAABQAAgAIAOxcKlR8n4QKAgUAAF0ZAAApAAAAAAAAAAEAAAAAAFtLAAB2aWRlb2xlY3R1cmUvaHRtbF9wdWJsaXNoaW5nX3NldHRpbmdzLnhtbFBLAQIAABQAAgAIAOxcKlSTaEB+hwEAANkEAAAkAAAAAAAAAAEAAAAAAKRQAAB2aWRlb2xlY3R1cmUvaHRtbF9za2luX3NldHRpbmdzLmpzb25QSwECAAAUAAIACADsXCpUvH0190oAAABJAAAAHwAAAAAAAAABAAAAAABtUgAAdmlkZW9sZWN0dXJlL2xvY2FsX3NldHRpbmdzLnhtbFBLBQYAAAAAGAAYAGoHAAD0Ug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4. DHIS2 Customization\\Production&quot;],[&quot;\uFFFD\uFFFD\uFFFDx{36D1059D-F3B6-43C3-9DD5-0F5046437A9F}&quot;,&quot;C:\\Users\\simonase\\Documents\\Maintenance course\\Source file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2.1 Conceptual design principles&quot;,&quot;onlineDestinationFolderId&quot;:&quot;fb9560a6-cc93-11ec-9940-26dcffdb75fa&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B762BED-6738-41F0-85E9-A4854536B562}:396"/>
  <p:tag name="ISPRING_SLIDE_INDENT_LEVEL" val="0"/>
  <p:tag name="ISPRING_SLIDE_ID_2" val="{6255B553-B72B-46BA-9B6E-877F19A01BAB}"/>
  <p:tag name="GENSWF_ADVANCE_TIME" val="19.176"/>
  <p:tag name="TIMING" val="|3.294|7.655|5.84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F49850F-4E08-49FA-ADEA-174DF359715D}:397"/>
  <p:tag name="ISPRING_SLIDE_INDENT_LEVEL" val="0"/>
  <p:tag name="ISPRING_SLIDE_ID_2" val="{BDD28AE0-103F-4A7E-A036-BD365FBD2A47}"/>
  <p:tag name="GENSWF_ADVANCE_TIME" val="9.504"/>
  <p:tag name="TIMING" val="|2.25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8754E3B-32CC-42A8-8A99-002D98B3FCE9}:398"/>
  <p:tag name="ISPRING_SLIDE_INDENT_LEVEL" val="0"/>
  <p:tag name="ISPRING_SLIDE_ID_2" val="{84A181C8-905E-4E22-8EB1-6D964026C876}"/>
  <p:tag name="GENSWF_ADVANCE_TIME" val="19.056"/>
  <p:tag name="TIMING" val="|0.799|2.231|1.067|1.668|4.796|4.21"/>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AF607C1-D84B-49EE-87BB-3D4795080CA0}:399"/>
  <p:tag name="ISPRING_SLIDE_INDENT_LEVEL" val="0"/>
  <p:tag name="ISPRING_SLIDE_ID_2" val="{C722477E-283B-401A-B83B-A337A504603A}"/>
  <p:tag name="GENSWF_ADVANCE_TIME" val="11.424"/>
  <p:tag name="TIMING" val="|2.011"/>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4955C99-B4C7-45BA-B5D7-86421C4F32A0}:400"/>
  <p:tag name="ISPRING_SLIDE_INDENT_LEVEL" val="0"/>
  <p:tag name="ISPRING_SLIDE_ID_2" val="{366D901E-BD63-4A6A-8979-23EEEB7BEEAF}"/>
  <p:tag name="GENSWF_ADVANCE_TIME" val="12.600"/>
  <p:tag name="TIMING" val="|2.25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DDAA9E8-C75E-44A1-9777-FA55AFB58ACD}:401"/>
  <p:tag name="ISPRING_SLIDE_INDENT_LEVEL" val="0"/>
  <p:tag name="ISPRING_SLIDE_ID_2" val="{5F67A1EE-0B33-4BA3-B03C-CCBC99B17CEC}"/>
  <p:tag name="GENSWF_ADVANCE_TIME" val="17.880"/>
  <p:tag name="TIMING" val="|0.648|0.893|3.824|0.991|1.42|2.04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AAE6BE-C9BA-413C-9673-CC247A96070A}:402"/>
  <p:tag name="ISPRING_SLIDE_INDENT_LEVEL" val="0"/>
  <p:tag name="ISPRING_SLIDE_ID_2" val="{CB495C13-E5D7-46C6-A568-00BBE67AF6EC}"/>
  <p:tag name="GENSWF_ADVANCE_TIME" val="8.736"/>
  <p:tag name="TIMING" val="|3.199"/>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B67351-8691-42AA-9F80-5C75AD212EE5}:403"/>
  <p:tag name="ISPRING_SLIDE_INDENT_LEVEL" val="0"/>
  <p:tag name="ISPRING_SLIDE_ID_2" val="{8BFA3C1A-BA47-4645-991B-580203B12B06}"/>
  <p:tag name="GENSWF_ADVANCE_TIME" val="30.384"/>
  <p:tag name="TIMING" val="|4.083|2.484|2.75|2.808|1.453|1.859|1.47|6.874"/>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F5240B-FE92-40EC-8A94-010F469B58D8}:404"/>
  <p:tag name="ISPRING_SLIDE_INDENT_LEVEL" val="0"/>
  <p:tag name="ISPRING_SLIDE_ID_2" val="{79ECEB52-1F39-4C20-BC51-DCD71B05658D}"/>
  <p:tag name="GENSWF_ADVANCE_TIME" val="31.176"/>
  <p:tag name="TIMING" val="|3.535|1.006|5.025|5.877|3.037|2.743|4.374|2.158|2.489"/>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C7A93D9-497E-4414-9F4F-F5D2F760B20D}:405"/>
  <p:tag name="ISPRING_SLIDE_INDENT_LEVEL" val="0"/>
  <p:tag name="ISPRING_SLIDE_ID_2" val="{BD3C9DB8-2716-49C5-B4F1-FFC1CDA29933}"/>
  <p:tag name="GENSWF_ADVANCE_TIME" val="27.072"/>
  <p:tag name="TIMING" val="|2.842|2.838|4.395|1.52|1.837|3.9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334E43E-2E05-47A2-9104-CD8140443A3D}"/>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1C1083C-73DD-4D9A-9A97-9AC92C646AB0}:406"/>
  <p:tag name="ISPRING_SLIDE_INDENT_LEVEL" val="0"/>
  <p:tag name="ISPRING_SLIDE_ID_2" val="{28975E0D-82B9-46CB-8FC8-42ACE5558E65}"/>
  <p:tag name="GENSWF_ADVANCE_TIME" val="13.080"/>
  <p:tag name="TIMING" val="|1.109|3.04"/>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FAF5204-C166-4224-91BA-73603758B083}"/>
  <p:tag name="GENSWF_ADVANCE_TIME" val="56.208"/>
  <p:tag name="TIMING" val="|2.838|7.748|6.065|19.185|11.62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DA857443-3EBE-4C05-9A70-4A170A0F1712}"/>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B8FDC1D-BBFB-4A3D-ADA9-870F2046E51C}:391"/>
  <p:tag name="ISPRING_SLIDE_ID_2" val="{D40CC84C-5821-493A-91A9-BC44FEF3D125}"/>
  <p:tag name="GENSWF_ADVANCE_TIME" val="23.832"/>
  <p:tag name="TIMING" val="|2.27|3.92|2.813|5.497|3.856|2.485"/>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F0D2F9D-9C21-4F3E-ABDB-CA500969C77D}:392"/>
  <p:tag name="ISPRING_SLIDE_INDENT_LEVEL" val="0"/>
  <p:tag name="ISPRING_SLIDE_ID_2" val="{9180200E-BFA7-4EF9-BD4D-0297E865B37D}"/>
  <p:tag name="GENSWF_ADVANCE_TIME" val="20.208"/>
  <p:tag name="TIMING" val="|7.252|4.823|1.438|1.627|1.13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40C7D42-DA8D-47C0-A40A-06A61AC63D25}:393"/>
  <p:tag name="ISPRING_SLIDE_INDENT_LEVEL" val="0"/>
  <p:tag name="ISPRING_SLIDE_ID_2" val="{7AF092CD-67AD-4114-8691-35ED021CF281}"/>
  <p:tag name="GENSWF_ADVANCE_TIME" val="10.800"/>
  <p:tag name="TIMING" val="|1.418|2.376|2.195|1.344|1.70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124650E-D0B2-48BB-9039-F94EF276F76F}:408"/>
  <p:tag name="ISPRING_SLIDE_INDENT_LEVEL" val="0"/>
  <p:tag name="ISPRING_SLIDE_ID_2" val="{BBB514C4-82EE-48AC-923B-71B4DFA11F6B}"/>
  <p:tag name="GENSWF_ADVANCE_TIME" val="11.928"/>
  <p:tag name="TIMING" val="|1.189|5.97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B8945CB-628B-4AB5-AFD3-5A6E040D0A4F}:394"/>
  <p:tag name="ISPRING_SLIDE_INDENT_LEVEL" val="0"/>
  <p:tag name="ISPRING_SLIDE_ID_2" val="{D87C6F85-7F7B-4509-B563-179491110833}"/>
  <p:tag name="GENSWF_ADVANCE_TIME" val="6.840"/>
  <p:tag name="TIMING" val="|0.914|3.41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23DCF6-E21F-4462-BCAB-BEC881AF4527}:409"/>
  <p:tag name="ISPRING_SLIDE_INDENT_LEVEL" val="0"/>
  <p:tag name="ISPRING_SLIDE_ID_2" val="{2F494656-0467-4FDF-90F9-DE696E9C7AFE}"/>
  <p:tag name="GENSWF_ADVANCE_TIME" val="9.528"/>
  <p:tag name="TIMING" val="|2.322"/>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7C6D405-C93A-435C-99AD-0D2E36C2297B}:395"/>
  <p:tag name="ISPRING_SLIDE_INDENT_LEVEL" val="0"/>
  <p:tag name="ISPRING_SLIDE_ID_2" val="{9230A977-70BD-40AD-AF02-E48E601D4E79}"/>
  <p:tag name="GENSWF_ADVANCE_TIME" val="31.176"/>
  <p:tag name="TIMING" val="|1.98|3.888|1.985|0.923|13.342|6.2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14781</TotalTime>
  <Words>1116</Words>
  <Application>Microsoft Macintosh PowerPoint</Application>
  <PresentationFormat>Widescreen</PresentationFormat>
  <Paragraphs>98</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3 DHIS2 design considerations</vt:lpstr>
      <vt:lpstr>1. Process of DHIS2 configuration</vt:lpstr>
      <vt:lpstr>Examples of items than can be configured</vt:lpstr>
      <vt:lpstr>Metadata configuration</vt:lpstr>
      <vt:lpstr>Metadata configuration</vt:lpstr>
      <vt:lpstr>Metadata configuration</vt:lpstr>
      <vt:lpstr>PowerPoint Presentation</vt:lpstr>
      <vt:lpstr>2. Integrated data repository</vt:lpstr>
      <vt:lpstr>2. Integrated data repository</vt:lpstr>
      <vt:lpstr>2. Integrated data repository</vt:lpstr>
      <vt:lpstr>2. Integrated data repository</vt:lpstr>
      <vt:lpstr>2. Integrated data repository</vt:lpstr>
      <vt:lpstr>2. Integrated data repository</vt:lpstr>
      <vt:lpstr>3. Indicator-driven data analysis</vt:lpstr>
      <vt:lpstr>Indicators vs. data elements</vt:lpstr>
      <vt:lpstr>Example: BCG coverage</vt:lpstr>
      <vt:lpstr>Example: BCG coverage</vt:lpstr>
      <vt:lpstr>3. Indicator-driven data analysis</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1.2.1 Conceptual design principles</dc:title>
  <dc:subject>elearning</dc:subject>
  <dc:creator>Alejandra Avila</dc:creator>
  <cp:lastModifiedBy>Simona Sekerova</cp:lastModifiedBy>
  <cp:revision>751</cp:revision>
  <cp:lastPrinted>2021-06-09T13:32:46Z</cp:lastPrinted>
  <dcterms:created xsi:type="dcterms:W3CDTF">2021-02-03T12:41:27Z</dcterms:created>
  <dcterms:modified xsi:type="dcterms:W3CDTF">2023-03-22T17:04:17Z</dcterms:modified>
</cp:coreProperties>
</file>